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56" r:id="rId5"/>
    <p:sldId id="300" r:id="rId6"/>
    <p:sldId id="282" r:id="rId7"/>
    <p:sldId id="284" r:id="rId8"/>
    <p:sldId id="286" r:id="rId9"/>
    <p:sldId id="287" r:id="rId10"/>
    <p:sldId id="273" r:id="rId11"/>
    <p:sldId id="277" r:id="rId12"/>
    <p:sldId id="288" r:id="rId13"/>
    <p:sldId id="290" r:id="rId14"/>
    <p:sldId id="267" r:id="rId15"/>
  </p:sldIdLst>
  <p:sldSz cx="12192000" cy="6858000"/>
  <p:notesSz cx="6669088" cy="9753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2B3100-9113-40E6-BF14-F2443A11A791}" name="Lane, Kate" initials="LK" userId="S::Kate.Lane@BlueScopeSteel.com::1efde984-fdeb-4afb-adff-08b1eb08a009" providerId="AD"/>
  <p188:author id="{25CE7135-F338-4EE7-407F-6378FF531227}" name="Ryan, Brad BS" initials="RBB" userId="S::Brad.Ryan@bluescopesteel.com::919253e2-fbe7-4695-b36f-95a0a746a5e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F"/>
    <a:srgbClr val="225F8F"/>
    <a:srgbClr val="00477F"/>
    <a:srgbClr val="00467E"/>
    <a:srgbClr val="0563C1"/>
    <a:srgbClr val="7A046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52" autoAdjust="0"/>
    <p:restoredTop sz="86251" autoAdjust="0"/>
  </p:normalViewPr>
  <p:slideViewPr>
    <p:cSldViewPr snapToGrid="0">
      <p:cViewPr varScale="1">
        <p:scale>
          <a:sx n="95" d="100"/>
          <a:sy n="95" d="100"/>
        </p:scale>
        <p:origin x="1434"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777607" y="0"/>
            <a:ext cx="2889938" cy="489374"/>
          </a:xfrm>
          <a:prstGeom prst="rect">
            <a:avLst/>
          </a:prstGeom>
        </p:spPr>
        <p:txBody>
          <a:bodyPr vert="horz" lIns="91440" tIns="45720" rIns="91440" bIns="45720" rtlCol="0"/>
          <a:lstStyle>
            <a:lvl1pPr algn="r">
              <a:defRPr sz="1200"/>
            </a:lvl1pPr>
          </a:lstStyle>
          <a:p>
            <a:fld id="{B7141853-B1B1-4430-A745-7B20446733BD}" type="datetimeFigureOut">
              <a:rPr lang="en-AU" smtClean="0"/>
              <a:t>17/10/2023</a:t>
            </a:fld>
            <a:endParaRPr lang="en-AU"/>
          </a:p>
        </p:txBody>
      </p:sp>
      <p:sp>
        <p:nvSpPr>
          <p:cNvPr id="4" name="Slide Image Placeholder 3"/>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66909" y="4693920"/>
            <a:ext cx="5335270" cy="38404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264228"/>
            <a:ext cx="2889938" cy="489373"/>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777607" y="9264228"/>
            <a:ext cx="2889938" cy="489373"/>
          </a:xfrm>
          <a:prstGeom prst="rect">
            <a:avLst/>
          </a:prstGeom>
        </p:spPr>
        <p:txBody>
          <a:bodyPr vert="horz" lIns="91440" tIns="45720" rIns="91440" bIns="45720" rtlCol="0" anchor="b"/>
          <a:lstStyle>
            <a:lvl1pPr algn="r">
              <a:defRPr sz="1200"/>
            </a:lvl1pPr>
          </a:lstStyle>
          <a:p>
            <a:fld id="{E8B79405-B0EF-408B-8DAE-E7E96E77BC45}" type="slidenum">
              <a:rPr lang="en-AU" smtClean="0"/>
              <a:t>‹#›</a:t>
            </a:fld>
            <a:endParaRPr lang="en-AU"/>
          </a:p>
        </p:txBody>
      </p:sp>
    </p:spTree>
    <p:extLst>
      <p:ext uri="{BB962C8B-B14F-4D97-AF65-F5344CB8AC3E}">
        <p14:creationId xmlns:p14="http://schemas.microsoft.com/office/powerpoint/2010/main" val="317326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000" dirty="0">
              <a:highlight>
                <a:srgbClr val="FFFF00"/>
              </a:highlight>
            </a:endParaRPr>
          </a:p>
        </p:txBody>
      </p:sp>
      <p:sp>
        <p:nvSpPr>
          <p:cNvPr id="4" name="Slide Number Placeholder 3"/>
          <p:cNvSpPr>
            <a:spLocks noGrp="1"/>
          </p:cNvSpPr>
          <p:nvPr>
            <p:ph type="sldNum" sz="quarter" idx="5"/>
          </p:nvPr>
        </p:nvSpPr>
        <p:spPr/>
        <p:txBody>
          <a:bodyPr/>
          <a:lstStyle/>
          <a:p>
            <a:fld id="{E8B79405-B0EF-408B-8DAE-E7E96E77BC45}" type="slidenum">
              <a:rPr lang="en-AU" smtClean="0"/>
              <a:t>1</a:t>
            </a:fld>
            <a:endParaRPr lang="en-AU"/>
          </a:p>
        </p:txBody>
      </p:sp>
    </p:spTree>
    <p:extLst>
      <p:ext uri="{BB962C8B-B14F-4D97-AF65-F5344CB8AC3E}">
        <p14:creationId xmlns:p14="http://schemas.microsoft.com/office/powerpoint/2010/main" val="3268453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b="0" i="0" u="none" strike="noStrike" baseline="0" dirty="0">
              <a:solidFill>
                <a:srgbClr val="000000"/>
              </a:solidFill>
              <a:latin typeface="FCFEAP+ArialMT"/>
            </a:endParaRPr>
          </a:p>
        </p:txBody>
      </p:sp>
      <p:sp>
        <p:nvSpPr>
          <p:cNvPr id="4" name="Slide Number Placeholder 3"/>
          <p:cNvSpPr>
            <a:spLocks noGrp="1"/>
          </p:cNvSpPr>
          <p:nvPr>
            <p:ph type="sldNum" sz="quarter" idx="5"/>
          </p:nvPr>
        </p:nvSpPr>
        <p:spPr/>
        <p:txBody>
          <a:bodyPr/>
          <a:lstStyle/>
          <a:p>
            <a:fld id="{E8B79405-B0EF-408B-8DAE-E7E96E77BC45}" type="slidenum">
              <a:rPr lang="en-AU" smtClean="0"/>
              <a:t>10</a:t>
            </a:fld>
            <a:endParaRPr lang="en-AU"/>
          </a:p>
        </p:txBody>
      </p:sp>
    </p:spTree>
    <p:extLst>
      <p:ext uri="{BB962C8B-B14F-4D97-AF65-F5344CB8AC3E}">
        <p14:creationId xmlns:p14="http://schemas.microsoft.com/office/powerpoint/2010/main" val="347238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8B79405-B0EF-408B-8DAE-E7E96E77BC45}" type="slidenum">
              <a:rPr lang="en-AU" smtClean="0"/>
              <a:t>11</a:t>
            </a:fld>
            <a:endParaRPr lang="en-AU"/>
          </a:p>
        </p:txBody>
      </p:sp>
    </p:spTree>
    <p:extLst>
      <p:ext uri="{BB962C8B-B14F-4D97-AF65-F5344CB8AC3E}">
        <p14:creationId xmlns:p14="http://schemas.microsoft.com/office/powerpoint/2010/main" val="31605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8B79405-B0EF-408B-8DAE-E7E96E77BC45}" type="slidenum">
              <a:rPr lang="en-AU" smtClean="0"/>
              <a:t>2</a:t>
            </a:fld>
            <a:endParaRPr lang="en-AU"/>
          </a:p>
        </p:txBody>
      </p:sp>
    </p:spTree>
    <p:extLst>
      <p:ext uri="{BB962C8B-B14F-4D97-AF65-F5344CB8AC3E}">
        <p14:creationId xmlns:p14="http://schemas.microsoft.com/office/powerpoint/2010/main" val="1661984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lnSpc>
                <a:spcPct val="107000"/>
              </a:lnSpc>
              <a:spcAft>
                <a:spcPts val="800"/>
              </a:spcAft>
              <a:buFont typeface="Arial" panose="020B0604020202020204" pitchFamily="34" charset="0"/>
              <a:buChar char="•"/>
            </a:pP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8B79405-B0EF-408B-8DAE-E7E96E77BC45}" type="slidenum">
              <a:rPr lang="en-AU" smtClean="0"/>
              <a:t>3</a:t>
            </a:fld>
            <a:endParaRPr lang="en-AU"/>
          </a:p>
        </p:txBody>
      </p:sp>
    </p:spTree>
    <p:extLst>
      <p:ext uri="{BB962C8B-B14F-4D97-AF65-F5344CB8AC3E}">
        <p14:creationId xmlns:p14="http://schemas.microsoft.com/office/powerpoint/2010/main" val="2234374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8B79405-B0EF-408B-8DAE-E7E96E77BC45}" type="slidenum">
              <a:rPr lang="en-AU" smtClean="0"/>
              <a:t>4</a:t>
            </a:fld>
            <a:endParaRPr lang="en-AU"/>
          </a:p>
        </p:txBody>
      </p:sp>
    </p:spTree>
    <p:extLst>
      <p:ext uri="{BB962C8B-B14F-4D97-AF65-F5344CB8AC3E}">
        <p14:creationId xmlns:p14="http://schemas.microsoft.com/office/powerpoint/2010/main" val="2942341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8B79405-B0EF-408B-8DAE-E7E96E77BC45}" type="slidenum">
              <a:rPr lang="en-AU" smtClean="0"/>
              <a:t>5</a:t>
            </a:fld>
            <a:endParaRPr lang="en-AU"/>
          </a:p>
        </p:txBody>
      </p:sp>
    </p:spTree>
    <p:extLst>
      <p:ext uri="{BB962C8B-B14F-4D97-AF65-F5344CB8AC3E}">
        <p14:creationId xmlns:p14="http://schemas.microsoft.com/office/powerpoint/2010/main" val="1761465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8B79405-B0EF-408B-8DAE-E7E96E77BC45}" type="slidenum">
              <a:rPr lang="en-AU" smtClean="0"/>
              <a:t>6</a:t>
            </a:fld>
            <a:endParaRPr lang="en-AU"/>
          </a:p>
        </p:txBody>
      </p:sp>
    </p:spTree>
    <p:extLst>
      <p:ext uri="{BB962C8B-B14F-4D97-AF65-F5344CB8AC3E}">
        <p14:creationId xmlns:p14="http://schemas.microsoft.com/office/powerpoint/2010/main" val="1683926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8B79405-B0EF-408B-8DAE-E7E96E77BC45}" type="slidenum">
              <a:rPr lang="en-AU" smtClean="0"/>
              <a:t>7</a:t>
            </a:fld>
            <a:endParaRPr lang="en-AU"/>
          </a:p>
        </p:txBody>
      </p:sp>
    </p:spTree>
    <p:extLst>
      <p:ext uri="{BB962C8B-B14F-4D97-AF65-F5344CB8AC3E}">
        <p14:creationId xmlns:p14="http://schemas.microsoft.com/office/powerpoint/2010/main" val="2129911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dirty="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E8B79405-B0EF-408B-8DAE-E7E96E77BC45}" type="slidenum">
              <a:rPr lang="en-AU" smtClean="0"/>
              <a:t>8</a:t>
            </a:fld>
            <a:endParaRPr lang="en-AU"/>
          </a:p>
        </p:txBody>
      </p:sp>
    </p:spTree>
    <p:extLst>
      <p:ext uri="{BB962C8B-B14F-4D97-AF65-F5344CB8AC3E}">
        <p14:creationId xmlns:p14="http://schemas.microsoft.com/office/powerpoint/2010/main" val="3239947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b="0" i="0" u="none" strike="noStrike" baseline="0" dirty="0">
              <a:solidFill>
                <a:srgbClr val="000000"/>
              </a:solidFill>
              <a:latin typeface="FCFEAP+ArialMT"/>
            </a:endParaRPr>
          </a:p>
        </p:txBody>
      </p:sp>
      <p:sp>
        <p:nvSpPr>
          <p:cNvPr id="4" name="Slide Number Placeholder 3"/>
          <p:cNvSpPr>
            <a:spLocks noGrp="1"/>
          </p:cNvSpPr>
          <p:nvPr>
            <p:ph type="sldNum" sz="quarter" idx="5"/>
          </p:nvPr>
        </p:nvSpPr>
        <p:spPr/>
        <p:txBody>
          <a:bodyPr/>
          <a:lstStyle/>
          <a:p>
            <a:fld id="{E8B79405-B0EF-408B-8DAE-E7E96E77BC45}" type="slidenum">
              <a:rPr lang="en-AU" smtClean="0"/>
              <a:t>9</a:t>
            </a:fld>
            <a:endParaRPr lang="en-AU"/>
          </a:p>
        </p:txBody>
      </p:sp>
    </p:spTree>
    <p:extLst>
      <p:ext uri="{BB962C8B-B14F-4D97-AF65-F5344CB8AC3E}">
        <p14:creationId xmlns:p14="http://schemas.microsoft.com/office/powerpoint/2010/main" val="602820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AF557-F10C-BD7D-BCCB-6A6953AACE9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6B9DC1F-4BDE-D36B-B3D7-0F30CDFB6D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0C4E02C-048C-3391-3359-470623C2D029}"/>
              </a:ext>
            </a:extLst>
          </p:cNvPr>
          <p:cNvSpPr>
            <a:spLocks noGrp="1"/>
          </p:cNvSpPr>
          <p:nvPr>
            <p:ph type="dt" sz="half" idx="10"/>
          </p:nvPr>
        </p:nvSpPr>
        <p:spPr/>
        <p:txBody>
          <a:bodyPr/>
          <a:lstStyle/>
          <a:p>
            <a:fld id="{E3D84C4D-C799-E948-987B-FE3A993E5029}" type="datetimeFigureOut">
              <a:rPr lang="en-US" smtClean="0"/>
              <a:t>10/17/2023</a:t>
            </a:fld>
            <a:endParaRPr lang="en-US"/>
          </a:p>
        </p:txBody>
      </p:sp>
      <p:sp>
        <p:nvSpPr>
          <p:cNvPr id="5" name="Footer Placeholder 4">
            <a:extLst>
              <a:ext uri="{FF2B5EF4-FFF2-40B4-BE49-F238E27FC236}">
                <a16:creationId xmlns:a16="http://schemas.microsoft.com/office/drawing/2014/main" id="{FB9C9675-7EA6-FE58-565D-4B621BB9C4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A8C1A0-1CBE-11FB-F569-7109CF5CE654}"/>
              </a:ext>
            </a:extLst>
          </p:cNvPr>
          <p:cNvSpPr>
            <a:spLocks noGrp="1"/>
          </p:cNvSpPr>
          <p:nvPr>
            <p:ph type="sldNum" sz="quarter" idx="12"/>
          </p:nvPr>
        </p:nvSpPr>
        <p:spPr/>
        <p:txBody>
          <a:bodyPr/>
          <a:lstStyle/>
          <a:p>
            <a:fld id="{CE5B16FA-D746-9047-90DE-B088ABC02AC3}" type="slidenum">
              <a:rPr lang="en-US" smtClean="0"/>
              <a:t>‹#›</a:t>
            </a:fld>
            <a:endParaRPr lang="en-US"/>
          </a:p>
        </p:txBody>
      </p:sp>
    </p:spTree>
    <p:extLst>
      <p:ext uri="{BB962C8B-B14F-4D97-AF65-F5344CB8AC3E}">
        <p14:creationId xmlns:p14="http://schemas.microsoft.com/office/powerpoint/2010/main" val="16827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2D32D-B8E6-F531-4149-80F4DEDCFDE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BD05302-CBE4-246F-1782-B387CC51F7A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8BE4351-5AAE-2CCE-84F0-CB8FDFD6DA0E}"/>
              </a:ext>
            </a:extLst>
          </p:cNvPr>
          <p:cNvSpPr>
            <a:spLocks noGrp="1"/>
          </p:cNvSpPr>
          <p:nvPr>
            <p:ph type="dt" sz="half" idx="10"/>
          </p:nvPr>
        </p:nvSpPr>
        <p:spPr/>
        <p:txBody>
          <a:bodyPr/>
          <a:lstStyle/>
          <a:p>
            <a:fld id="{E3D84C4D-C799-E948-987B-FE3A993E5029}" type="datetimeFigureOut">
              <a:rPr lang="en-US" smtClean="0"/>
              <a:t>10/17/2023</a:t>
            </a:fld>
            <a:endParaRPr lang="en-US"/>
          </a:p>
        </p:txBody>
      </p:sp>
      <p:sp>
        <p:nvSpPr>
          <p:cNvPr id="5" name="Footer Placeholder 4">
            <a:extLst>
              <a:ext uri="{FF2B5EF4-FFF2-40B4-BE49-F238E27FC236}">
                <a16:creationId xmlns:a16="http://schemas.microsoft.com/office/drawing/2014/main" id="{B3CD411C-1927-5854-1F8F-F4A07C1A87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C1512B-64C3-72FD-32A1-B2BA2317866C}"/>
              </a:ext>
            </a:extLst>
          </p:cNvPr>
          <p:cNvSpPr>
            <a:spLocks noGrp="1"/>
          </p:cNvSpPr>
          <p:nvPr>
            <p:ph type="sldNum" sz="quarter" idx="12"/>
          </p:nvPr>
        </p:nvSpPr>
        <p:spPr/>
        <p:txBody>
          <a:bodyPr/>
          <a:lstStyle/>
          <a:p>
            <a:fld id="{CE5B16FA-D746-9047-90DE-B088ABC02AC3}" type="slidenum">
              <a:rPr lang="en-US" smtClean="0"/>
              <a:t>‹#›</a:t>
            </a:fld>
            <a:endParaRPr lang="en-US"/>
          </a:p>
        </p:txBody>
      </p:sp>
    </p:spTree>
    <p:extLst>
      <p:ext uri="{BB962C8B-B14F-4D97-AF65-F5344CB8AC3E}">
        <p14:creationId xmlns:p14="http://schemas.microsoft.com/office/powerpoint/2010/main" val="557595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456CC3-1E56-B621-E733-1D75CB5CAD2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85C04F5-724F-C553-CADF-15D8B558FFA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3707110-5FCE-BAF2-1AFE-A7AE90E9A122}"/>
              </a:ext>
            </a:extLst>
          </p:cNvPr>
          <p:cNvSpPr>
            <a:spLocks noGrp="1"/>
          </p:cNvSpPr>
          <p:nvPr>
            <p:ph type="dt" sz="half" idx="10"/>
          </p:nvPr>
        </p:nvSpPr>
        <p:spPr/>
        <p:txBody>
          <a:bodyPr/>
          <a:lstStyle/>
          <a:p>
            <a:fld id="{E3D84C4D-C799-E948-987B-FE3A993E5029}" type="datetimeFigureOut">
              <a:rPr lang="en-US" smtClean="0"/>
              <a:t>10/17/2023</a:t>
            </a:fld>
            <a:endParaRPr lang="en-US"/>
          </a:p>
        </p:txBody>
      </p:sp>
      <p:sp>
        <p:nvSpPr>
          <p:cNvPr id="5" name="Footer Placeholder 4">
            <a:extLst>
              <a:ext uri="{FF2B5EF4-FFF2-40B4-BE49-F238E27FC236}">
                <a16:creationId xmlns:a16="http://schemas.microsoft.com/office/drawing/2014/main" id="{A83568BD-581C-57F7-2AAE-8E0BBF6B6A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267F89-E83A-2117-C616-647156E81C42}"/>
              </a:ext>
            </a:extLst>
          </p:cNvPr>
          <p:cNvSpPr>
            <a:spLocks noGrp="1"/>
          </p:cNvSpPr>
          <p:nvPr>
            <p:ph type="sldNum" sz="quarter" idx="12"/>
          </p:nvPr>
        </p:nvSpPr>
        <p:spPr/>
        <p:txBody>
          <a:bodyPr/>
          <a:lstStyle/>
          <a:p>
            <a:fld id="{CE5B16FA-D746-9047-90DE-B088ABC02AC3}" type="slidenum">
              <a:rPr lang="en-US" smtClean="0"/>
              <a:t>‹#›</a:t>
            </a:fld>
            <a:endParaRPr lang="en-US"/>
          </a:p>
        </p:txBody>
      </p:sp>
    </p:spTree>
    <p:extLst>
      <p:ext uri="{BB962C8B-B14F-4D97-AF65-F5344CB8AC3E}">
        <p14:creationId xmlns:p14="http://schemas.microsoft.com/office/powerpoint/2010/main" val="423976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A3593-0C65-F19F-1EF0-73E14C3858C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A384ACA-84F7-9154-0D6B-A906F3F8DCF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7A31CBC-7787-B0AA-11E6-FB4614DD8FCD}"/>
              </a:ext>
            </a:extLst>
          </p:cNvPr>
          <p:cNvSpPr>
            <a:spLocks noGrp="1"/>
          </p:cNvSpPr>
          <p:nvPr>
            <p:ph type="dt" sz="half" idx="10"/>
          </p:nvPr>
        </p:nvSpPr>
        <p:spPr/>
        <p:txBody>
          <a:bodyPr/>
          <a:lstStyle/>
          <a:p>
            <a:fld id="{E3D84C4D-C799-E948-987B-FE3A993E5029}" type="datetimeFigureOut">
              <a:rPr lang="en-US" smtClean="0"/>
              <a:t>10/17/2023</a:t>
            </a:fld>
            <a:endParaRPr lang="en-US"/>
          </a:p>
        </p:txBody>
      </p:sp>
      <p:sp>
        <p:nvSpPr>
          <p:cNvPr id="5" name="Footer Placeholder 4">
            <a:extLst>
              <a:ext uri="{FF2B5EF4-FFF2-40B4-BE49-F238E27FC236}">
                <a16:creationId xmlns:a16="http://schemas.microsoft.com/office/drawing/2014/main" id="{961C1F55-13A1-3A2B-9174-4B8EF26DDC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35947A-215F-682A-AE62-BAAD37F12F7E}"/>
              </a:ext>
            </a:extLst>
          </p:cNvPr>
          <p:cNvSpPr>
            <a:spLocks noGrp="1"/>
          </p:cNvSpPr>
          <p:nvPr>
            <p:ph type="sldNum" sz="quarter" idx="12"/>
          </p:nvPr>
        </p:nvSpPr>
        <p:spPr/>
        <p:txBody>
          <a:bodyPr/>
          <a:lstStyle/>
          <a:p>
            <a:fld id="{CE5B16FA-D746-9047-90DE-B088ABC02AC3}" type="slidenum">
              <a:rPr lang="en-US" smtClean="0"/>
              <a:t>‹#›</a:t>
            </a:fld>
            <a:endParaRPr lang="en-US"/>
          </a:p>
        </p:txBody>
      </p:sp>
    </p:spTree>
    <p:extLst>
      <p:ext uri="{BB962C8B-B14F-4D97-AF65-F5344CB8AC3E}">
        <p14:creationId xmlns:p14="http://schemas.microsoft.com/office/powerpoint/2010/main" val="290157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E45E-4D2A-231E-DFE1-5B54AD0788A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D1F8C86-78EE-ABCF-1CE5-6C687D5D58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655D0A3-56C3-12A0-BAAD-63B1D6560A8B}"/>
              </a:ext>
            </a:extLst>
          </p:cNvPr>
          <p:cNvSpPr>
            <a:spLocks noGrp="1"/>
          </p:cNvSpPr>
          <p:nvPr>
            <p:ph type="dt" sz="half" idx="10"/>
          </p:nvPr>
        </p:nvSpPr>
        <p:spPr/>
        <p:txBody>
          <a:bodyPr/>
          <a:lstStyle/>
          <a:p>
            <a:fld id="{E3D84C4D-C799-E948-987B-FE3A993E5029}" type="datetimeFigureOut">
              <a:rPr lang="en-US" smtClean="0"/>
              <a:t>10/17/2023</a:t>
            </a:fld>
            <a:endParaRPr lang="en-US"/>
          </a:p>
        </p:txBody>
      </p:sp>
      <p:sp>
        <p:nvSpPr>
          <p:cNvPr id="5" name="Footer Placeholder 4">
            <a:extLst>
              <a:ext uri="{FF2B5EF4-FFF2-40B4-BE49-F238E27FC236}">
                <a16:creationId xmlns:a16="http://schemas.microsoft.com/office/drawing/2014/main" id="{3FD4B292-08CB-46CB-BAC2-E48D015AE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3F635E-BDE1-5269-31A1-E91AC8EB5224}"/>
              </a:ext>
            </a:extLst>
          </p:cNvPr>
          <p:cNvSpPr>
            <a:spLocks noGrp="1"/>
          </p:cNvSpPr>
          <p:nvPr>
            <p:ph type="sldNum" sz="quarter" idx="12"/>
          </p:nvPr>
        </p:nvSpPr>
        <p:spPr/>
        <p:txBody>
          <a:bodyPr/>
          <a:lstStyle/>
          <a:p>
            <a:fld id="{CE5B16FA-D746-9047-90DE-B088ABC02AC3}" type="slidenum">
              <a:rPr lang="en-US" smtClean="0"/>
              <a:t>‹#›</a:t>
            </a:fld>
            <a:endParaRPr lang="en-US"/>
          </a:p>
        </p:txBody>
      </p:sp>
    </p:spTree>
    <p:extLst>
      <p:ext uri="{BB962C8B-B14F-4D97-AF65-F5344CB8AC3E}">
        <p14:creationId xmlns:p14="http://schemas.microsoft.com/office/powerpoint/2010/main" val="254436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17E11-6A92-9856-9BF5-5BF379B7084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1D877DA-B7B6-45A9-DCC7-3F4E44FF841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6487B26-28C2-D69A-0818-62487B8C7F7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ED6B135-D59D-948E-52E7-FB63FB42D2E7}"/>
              </a:ext>
            </a:extLst>
          </p:cNvPr>
          <p:cNvSpPr>
            <a:spLocks noGrp="1"/>
          </p:cNvSpPr>
          <p:nvPr>
            <p:ph type="dt" sz="half" idx="10"/>
          </p:nvPr>
        </p:nvSpPr>
        <p:spPr/>
        <p:txBody>
          <a:bodyPr/>
          <a:lstStyle/>
          <a:p>
            <a:fld id="{E3D84C4D-C799-E948-987B-FE3A993E5029}" type="datetimeFigureOut">
              <a:rPr lang="en-US" smtClean="0"/>
              <a:t>10/17/2023</a:t>
            </a:fld>
            <a:endParaRPr lang="en-US"/>
          </a:p>
        </p:txBody>
      </p:sp>
      <p:sp>
        <p:nvSpPr>
          <p:cNvPr id="6" name="Footer Placeholder 5">
            <a:extLst>
              <a:ext uri="{FF2B5EF4-FFF2-40B4-BE49-F238E27FC236}">
                <a16:creationId xmlns:a16="http://schemas.microsoft.com/office/drawing/2014/main" id="{ACA5A39A-4C04-7EB7-FC10-D335E02FC7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37F96C-0C97-983A-CF0B-4969F1F1F73F}"/>
              </a:ext>
            </a:extLst>
          </p:cNvPr>
          <p:cNvSpPr>
            <a:spLocks noGrp="1"/>
          </p:cNvSpPr>
          <p:nvPr>
            <p:ph type="sldNum" sz="quarter" idx="12"/>
          </p:nvPr>
        </p:nvSpPr>
        <p:spPr/>
        <p:txBody>
          <a:bodyPr/>
          <a:lstStyle/>
          <a:p>
            <a:fld id="{CE5B16FA-D746-9047-90DE-B088ABC02AC3}" type="slidenum">
              <a:rPr lang="en-US" smtClean="0"/>
              <a:t>‹#›</a:t>
            </a:fld>
            <a:endParaRPr lang="en-US"/>
          </a:p>
        </p:txBody>
      </p:sp>
    </p:spTree>
    <p:extLst>
      <p:ext uri="{BB962C8B-B14F-4D97-AF65-F5344CB8AC3E}">
        <p14:creationId xmlns:p14="http://schemas.microsoft.com/office/powerpoint/2010/main" val="1442052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73272-D32E-6426-08A0-03D09CA897A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4814914-A9FA-78CE-EE81-3258F10F38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D80C5DE-C99B-9062-504E-2AF0171FB3E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494C7D0-7E98-AA5E-71D1-95741F95DE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80FA07A-399F-19ED-A025-F4AAFED485D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FAFD33A-6901-9F32-0F50-CAD7056549F9}"/>
              </a:ext>
            </a:extLst>
          </p:cNvPr>
          <p:cNvSpPr>
            <a:spLocks noGrp="1"/>
          </p:cNvSpPr>
          <p:nvPr>
            <p:ph type="dt" sz="half" idx="10"/>
          </p:nvPr>
        </p:nvSpPr>
        <p:spPr/>
        <p:txBody>
          <a:bodyPr/>
          <a:lstStyle/>
          <a:p>
            <a:fld id="{E3D84C4D-C799-E948-987B-FE3A993E5029}" type="datetimeFigureOut">
              <a:rPr lang="en-US" smtClean="0"/>
              <a:t>10/17/2023</a:t>
            </a:fld>
            <a:endParaRPr lang="en-US"/>
          </a:p>
        </p:txBody>
      </p:sp>
      <p:sp>
        <p:nvSpPr>
          <p:cNvPr id="8" name="Footer Placeholder 7">
            <a:extLst>
              <a:ext uri="{FF2B5EF4-FFF2-40B4-BE49-F238E27FC236}">
                <a16:creationId xmlns:a16="http://schemas.microsoft.com/office/drawing/2014/main" id="{1534DB56-27DD-B6AC-FBB8-817D0F9D99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D2EC16-D712-0EBA-AF04-E078734D8B0C}"/>
              </a:ext>
            </a:extLst>
          </p:cNvPr>
          <p:cNvSpPr>
            <a:spLocks noGrp="1"/>
          </p:cNvSpPr>
          <p:nvPr>
            <p:ph type="sldNum" sz="quarter" idx="12"/>
          </p:nvPr>
        </p:nvSpPr>
        <p:spPr/>
        <p:txBody>
          <a:bodyPr/>
          <a:lstStyle/>
          <a:p>
            <a:fld id="{CE5B16FA-D746-9047-90DE-B088ABC02AC3}" type="slidenum">
              <a:rPr lang="en-US" smtClean="0"/>
              <a:t>‹#›</a:t>
            </a:fld>
            <a:endParaRPr lang="en-US"/>
          </a:p>
        </p:txBody>
      </p:sp>
    </p:spTree>
    <p:extLst>
      <p:ext uri="{BB962C8B-B14F-4D97-AF65-F5344CB8AC3E}">
        <p14:creationId xmlns:p14="http://schemas.microsoft.com/office/powerpoint/2010/main" val="85233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4061A-07C6-EF64-A83B-93DDD1ECDF5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EDB21BA-5AF7-3D53-37DC-9C9C45B06759}"/>
              </a:ext>
            </a:extLst>
          </p:cNvPr>
          <p:cNvSpPr>
            <a:spLocks noGrp="1"/>
          </p:cNvSpPr>
          <p:nvPr>
            <p:ph type="dt" sz="half" idx="10"/>
          </p:nvPr>
        </p:nvSpPr>
        <p:spPr/>
        <p:txBody>
          <a:bodyPr/>
          <a:lstStyle/>
          <a:p>
            <a:fld id="{E3D84C4D-C799-E948-987B-FE3A993E5029}" type="datetimeFigureOut">
              <a:rPr lang="en-US" smtClean="0"/>
              <a:t>10/17/2023</a:t>
            </a:fld>
            <a:endParaRPr lang="en-US"/>
          </a:p>
        </p:txBody>
      </p:sp>
      <p:sp>
        <p:nvSpPr>
          <p:cNvPr id="4" name="Footer Placeholder 3">
            <a:extLst>
              <a:ext uri="{FF2B5EF4-FFF2-40B4-BE49-F238E27FC236}">
                <a16:creationId xmlns:a16="http://schemas.microsoft.com/office/drawing/2014/main" id="{0A8FD51B-6B1B-CD9E-A9C9-79BAAC090A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9079FB-C157-2611-4801-32737B45EEE4}"/>
              </a:ext>
            </a:extLst>
          </p:cNvPr>
          <p:cNvSpPr>
            <a:spLocks noGrp="1"/>
          </p:cNvSpPr>
          <p:nvPr>
            <p:ph type="sldNum" sz="quarter" idx="12"/>
          </p:nvPr>
        </p:nvSpPr>
        <p:spPr/>
        <p:txBody>
          <a:bodyPr/>
          <a:lstStyle/>
          <a:p>
            <a:fld id="{CE5B16FA-D746-9047-90DE-B088ABC02AC3}" type="slidenum">
              <a:rPr lang="en-US" smtClean="0"/>
              <a:t>‹#›</a:t>
            </a:fld>
            <a:endParaRPr lang="en-US"/>
          </a:p>
        </p:txBody>
      </p:sp>
    </p:spTree>
    <p:extLst>
      <p:ext uri="{BB962C8B-B14F-4D97-AF65-F5344CB8AC3E}">
        <p14:creationId xmlns:p14="http://schemas.microsoft.com/office/powerpoint/2010/main" val="358011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2F1DF4-A1C6-6FFF-9E8B-86A99039E5DD}"/>
              </a:ext>
            </a:extLst>
          </p:cNvPr>
          <p:cNvSpPr>
            <a:spLocks noGrp="1"/>
          </p:cNvSpPr>
          <p:nvPr>
            <p:ph type="dt" sz="half" idx="10"/>
          </p:nvPr>
        </p:nvSpPr>
        <p:spPr/>
        <p:txBody>
          <a:bodyPr/>
          <a:lstStyle/>
          <a:p>
            <a:fld id="{E3D84C4D-C799-E948-987B-FE3A993E5029}" type="datetimeFigureOut">
              <a:rPr lang="en-US" smtClean="0"/>
              <a:t>10/17/2023</a:t>
            </a:fld>
            <a:endParaRPr lang="en-US"/>
          </a:p>
        </p:txBody>
      </p:sp>
      <p:sp>
        <p:nvSpPr>
          <p:cNvPr id="3" name="Footer Placeholder 2">
            <a:extLst>
              <a:ext uri="{FF2B5EF4-FFF2-40B4-BE49-F238E27FC236}">
                <a16:creationId xmlns:a16="http://schemas.microsoft.com/office/drawing/2014/main" id="{F73255F7-898A-5C98-0FC7-133A1B74AB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B39307-E0CC-3C69-5C5D-DF33B43A44DC}"/>
              </a:ext>
            </a:extLst>
          </p:cNvPr>
          <p:cNvSpPr>
            <a:spLocks noGrp="1"/>
          </p:cNvSpPr>
          <p:nvPr>
            <p:ph type="sldNum" sz="quarter" idx="12"/>
          </p:nvPr>
        </p:nvSpPr>
        <p:spPr/>
        <p:txBody>
          <a:bodyPr/>
          <a:lstStyle/>
          <a:p>
            <a:fld id="{CE5B16FA-D746-9047-90DE-B088ABC02AC3}" type="slidenum">
              <a:rPr lang="en-US" smtClean="0"/>
              <a:t>‹#›</a:t>
            </a:fld>
            <a:endParaRPr lang="en-US"/>
          </a:p>
        </p:txBody>
      </p:sp>
    </p:spTree>
    <p:extLst>
      <p:ext uri="{BB962C8B-B14F-4D97-AF65-F5344CB8AC3E}">
        <p14:creationId xmlns:p14="http://schemas.microsoft.com/office/powerpoint/2010/main" val="130960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380DD-F211-898D-F558-344FBDCBCC5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5435AE7-8B4F-CC04-5E57-89AE608F38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FD24E56-9517-46B9-E643-02524DCE2B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53E8487-76B0-03AD-8F13-B624D6E425AA}"/>
              </a:ext>
            </a:extLst>
          </p:cNvPr>
          <p:cNvSpPr>
            <a:spLocks noGrp="1"/>
          </p:cNvSpPr>
          <p:nvPr>
            <p:ph type="dt" sz="half" idx="10"/>
          </p:nvPr>
        </p:nvSpPr>
        <p:spPr/>
        <p:txBody>
          <a:bodyPr/>
          <a:lstStyle/>
          <a:p>
            <a:fld id="{E3D84C4D-C799-E948-987B-FE3A993E5029}" type="datetimeFigureOut">
              <a:rPr lang="en-US" smtClean="0"/>
              <a:t>10/17/2023</a:t>
            </a:fld>
            <a:endParaRPr lang="en-US"/>
          </a:p>
        </p:txBody>
      </p:sp>
      <p:sp>
        <p:nvSpPr>
          <p:cNvPr id="6" name="Footer Placeholder 5">
            <a:extLst>
              <a:ext uri="{FF2B5EF4-FFF2-40B4-BE49-F238E27FC236}">
                <a16:creationId xmlns:a16="http://schemas.microsoft.com/office/drawing/2014/main" id="{670A48FF-9432-4B06-E095-F71B694275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A420C1-6F99-B8AD-B056-51B4639C9A41}"/>
              </a:ext>
            </a:extLst>
          </p:cNvPr>
          <p:cNvSpPr>
            <a:spLocks noGrp="1"/>
          </p:cNvSpPr>
          <p:nvPr>
            <p:ph type="sldNum" sz="quarter" idx="12"/>
          </p:nvPr>
        </p:nvSpPr>
        <p:spPr/>
        <p:txBody>
          <a:bodyPr/>
          <a:lstStyle/>
          <a:p>
            <a:fld id="{CE5B16FA-D746-9047-90DE-B088ABC02AC3}" type="slidenum">
              <a:rPr lang="en-US" smtClean="0"/>
              <a:t>‹#›</a:t>
            </a:fld>
            <a:endParaRPr lang="en-US"/>
          </a:p>
        </p:txBody>
      </p:sp>
    </p:spTree>
    <p:extLst>
      <p:ext uri="{BB962C8B-B14F-4D97-AF65-F5344CB8AC3E}">
        <p14:creationId xmlns:p14="http://schemas.microsoft.com/office/powerpoint/2010/main" val="165283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D6EDF-4662-1548-CD56-5DA357FBC9E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2E78CFA-089C-F3EF-4765-1FF7037A77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84F8D3-F6CF-D620-A73E-20BEEBD14C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768EA81-C811-524B-BAA1-32CA64964F33}"/>
              </a:ext>
            </a:extLst>
          </p:cNvPr>
          <p:cNvSpPr>
            <a:spLocks noGrp="1"/>
          </p:cNvSpPr>
          <p:nvPr>
            <p:ph type="dt" sz="half" idx="10"/>
          </p:nvPr>
        </p:nvSpPr>
        <p:spPr/>
        <p:txBody>
          <a:bodyPr/>
          <a:lstStyle/>
          <a:p>
            <a:fld id="{E3D84C4D-C799-E948-987B-FE3A993E5029}" type="datetimeFigureOut">
              <a:rPr lang="en-US" smtClean="0"/>
              <a:t>10/17/2023</a:t>
            </a:fld>
            <a:endParaRPr lang="en-US"/>
          </a:p>
        </p:txBody>
      </p:sp>
      <p:sp>
        <p:nvSpPr>
          <p:cNvPr id="6" name="Footer Placeholder 5">
            <a:extLst>
              <a:ext uri="{FF2B5EF4-FFF2-40B4-BE49-F238E27FC236}">
                <a16:creationId xmlns:a16="http://schemas.microsoft.com/office/drawing/2014/main" id="{6B0CC56B-CA85-D1CF-4279-9FC64C0A0E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DF44CA-9B15-3CD3-7C00-4288A05FC604}"/>
              </a:ext>
            </a:extLst>
          </p:cNvPr>
          <p:cNvSpPr>
            <a:spLocks noGrp="1"/>
          </p:cNvSpPr>
          <p:nvPr>
            <p:ph type="sldNum" sz="quarter" idx="12"/>
          </p:nvPr>
        </p:nvSpPr>
        <p:spPr/>
        <p:txBody>
          <a:bodyPr/>
          <a:lstStyle/>
          <a:p>
            <a:fld id="{CE5B16FA-D746-9047-90DE-B088ABC02AC3}" type="slidenum">
              <a:rPr lang="en-US" smtClean="0"/>
              <a:t>‹#›</a:t>
            </a:fld>
            <a:endParaRPr lang="en-US"/>
          </a:p>
        </p:txBody>
      </p:sp>
    </p:spTree>
    <p:extLst>
      <p:ext uri="{BB962C8B-B14F-4D97-AF65-F5344CB8AC3E}">
        <p14:creationId xmlns:p14="http://schemas.microsoft.com/office/powerpoint/2010/main" val="284793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2B9C53-19F3-25D6-ED87-D8256E589D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0F6F7C0-71E6-D16F-DDAA-AF1B91CB7F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974487-2597-B6B3-265D-4896FA3F66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D84C4D-C799-E948-987B-FE3A993E5029}" type="datetimeFigureOut">
              <a:rPr lang="en-US" smtClean="0"/>
              <a:t>10/17/2023</a:t>
            </a:fld>
            <a:endParaRPr lang="en-US"/>
          </a:p>
        </p:txBody>
      </p:sp>
      <p:sp>
        <p:nvSpPr>
          <p:cNvPr id="5" name="Footer Placeholder 4">
            <a:extLst>
              <a:ext uri="{FF2B5EF4-FFF2-40B4-BE49-F238E27FC236}">
                <a16:creationId xmlns:a16="http://schemas.microsoft.com/office/drawing/2014/main" id="{FD167374-8220-DF7B-1D9C-643C7CECA5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398140-000C-5978-EA88-6E32723786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5B16FA-D746-9047-90DE-B088ABC02AC3}" type="slidenum">
              <a:rPr lang="en-US" smtClean="0"/>
              <a:t>‹#›</a:t>
            </a:fld>
            <a:endParaRPr lang="en-US"/>
          </a:p>
        </p:txBody>
      </p:sp>
    </p:spTree>
    <p:extLst>
      <p:ext uri="{BB962C8B-B14F-4D97-AF65-F5344CB8AC3E}">
        <p14:creationId xmlns:p14="http://schemas.microsoft.com/office/powerpoint/2010/main" val="1796785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png"/><Relationship Id="rId3" Type="http://schemas.openxmlformats.org/officeDocument/2006/relationships/image" Target="../media/image3.jp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 Type="http://schemas.openxmlformats.org/officeDocument/2006/relationships/notesSlide" Target="../notesSlides/notesSlide10.xml"/><Relationship Id="rId16" Type="http://schemas.openxmlformats.org/officeDocument/2006/relationships/image" Target="../media/image26.svg"/><Relationship Id="rId1" Type="http://schemas.openxmlformats.org/officeDocument/2006/relationships/slideLayout" Target="../slideLayouts/slideLayout2.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sv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house with a blue and white background&#10;&#10;Description automatically generated">
            <a:extLst>
              <a:ext uri="{FF2B5EF4-FFF2-40B4-BE49-F238E27FC236}">
                <a16:creationId xmlns:a16="http://schemas.microsoft.com/office/drawing/2014/main" id="{BF5B38E7-8918-C856-66B2-D2B7DD34E675}"/>
              </a:ext>
            </a:extLst>
          </p:cNvPr>
          <p:cNvPicPr>
            <a:picLocks noChangeAspect="1"/>
          </p:cNvPicPr>
          <p:nvPr/>
        </p:nvPicPr>
        <p:blipFill>
          <a:blip r:embed="rId3"/>
          <a:stretch>
            <a:fillRect/>
          </a:stretch>
        </p:blipFill>
        <p:spPr>
          <a:xfrm>
            <a:off x="1" y="0"/>
            <a:ext cx="12192000" cy="6858000"/>
          </a:xfrm>
          <a:prstGeom prst="rect">
            <a:avLst/>
          </a:prstGeom>
        </p:spPr>
      </p:pic>
      <p:sp>
        <p:nvSpPr>
          <p:cNvPr id="3" name="TextBox 2">
            <a:extLst>
              <a:ext uri="{FF2B5EF4-FFF2-40B4-BE49-F238E27FC236}">
                <a16:creationId xmlns:a16="http://schemas.microsoft.com/office/drawing/2014/main" id="{1C3D6F0B-328F-5547-17AF-17DDD677F398}"/>
              </a:ext>
            </a:extLst>
          </p:cNvPr>
          <p:cNvSpPr txBox="1"/>
          <p:nvPr/>
        </p:nvSpPr>
        <p:spPr>
          <a:xfrm>
            <a:off x="749560" y="2687221"/>
            <a:ext cx="5479118" cy="2451953"/>
          </a:xfrm>
          <a:prstGeom prst="rect">
            <a:avLst/>
          </a:prstGeom>
          <a:noFill/>
        </p:spPr>
        <p:txBody>
          <a:bodyPr wrap="square" rtlCol="0">
            <a:spAutoFit/>
          </a:bodyPr>
          <a:lstStyle/>
          <a:p>
            <a:r>
              <a:rPr lang="en-AU" sz="4600" b="1" i="0" u="none" strike="noStrike" baseline="30000" dirty="0">
                <a:solidFill>
                  <a:srgbClr val="00467E"/>
                </a:solidFill>
                <a:latin typeface="Lato Black" panose="020F0502020204030203" pitchFamily="34" charset="0"/>
                <a:ea typeface="Lato Black" panose="020F0502020204030203" pitchFamily="34" charset="0"/>
                <a:cs typeface="Lato Black" panose="020F0502020204030203" pitchFamily="34" charset="0"/>
              </a:rPr>
              <a:t>Approaches to satisfy NCC2022 Condensation Management requirements for residential roofs in Climate Zones 6, 7 and 8</a:t>
            </a:r>
          </a:p>
        </p:txBody>
      </p:sp>
      <p:sp>
        <p:nvSpPr>
          <p:cNvPr id="4" name="TextBox 3">
            <a:extLst>
              <a:ext uri="{FF2B5EF4-FFF2-40B4-BE49-F238E27FC236}">
                <a16:creationId xmlns:a16="http://schemas.microsoft.com/office/drawing/2014/main" id="{2567EB92-BEB3-0E1C-BAD4-404D10F0E02E}"/>
              </a:ext>
            </a:extLst>
          </p:cNvPr>
          <p:cNvSpPr txBox="1"/>
          <p:nvPr/>
        </p:nvSpPr>
        <p:spPr>
          <a:xfrm>
            <a:off x="778834" y="943246"/>
            <a:ext cx="6663957" cy="1774845"/>
          </a:xfrm>
          <a:prstGeom prst="rect">
            <a:avLst/>
          </a:prstGeom>
          <a:noFill/>
        </p:spPr>
        <p:txBody>
          <a:bodyPr wrap="square" rtlCol="0">
            <a:spAutoFit/>
          </a:bodyPr>
          <a:lstStyle/>
          <a:p>
            <a:r>
              <a:rPr lang="en-GB" sz="8200" b="0" i="0" u="none" strike="noStrike" baseline="30000" dirty="0">
                <a:solidFill>
                  <a:srgbClr val="00467E"/>
                </a:solidFill>
                <a:latin typeface="Lato Light" panose="020F0502020204030203" pitchFamily="34" charset="0"/>
                <a:ea typeface="Lato Light" panose="020F0502020204030203" pitchFamily="34" charset="0"/>
                <a:cs typeface="Lato Light" panose="020F0502020204030203" pitchFamily="34" charset="0"/>
              </a:rPr>
              <a:t>VENTILATION </a:t>
            </a:r>
          </a:p>
          <a:p>
            <a:r>
              <a:rPr lang="en-GB" sz="8200" b="0" i="0" u="none" strike="noStrike" baseline="30000" dirty="0">
                <a:solidFill>
                  <a:srgbClr val="00467E"/>
                </a:solidFill>
                <a:latin typeface="Lato Light" panose="020F0502020204030203" pitchFamily="34" charset="0"/>
                <a:ea typeface="Lato Light" panose="020F0502020204030203" pitchFamily="34" charset="0"/>
                <a:cs typeface="Lato Light" panose="020F0502020204030203" pitchFamily="34" charset="0"/>
              </a:rPr>
              <a:t>IN STEEL ROOFING</a:t>
            </a:r>
          </a:p>
        </p:txBody>
      </p:sp>
      <p:pic>
        <p:nvPicPr>
          <p:cNvPr id="5" name="Picture 4" descr="A logo for a company&#10;&#10;Description automatically generated">
            <a:extLst>
              <a:ext uri="{FF2B5EF4-FFF2-40B4-BE49-F238E27FC236}">
                <a16:creationId xmlns:a16="http://schemas.microsoft.com/office/drawing/2014/main" id="{8FED9DB5-A994-BAD8-BA59-32EB28032F3B}"/>
              </a:ext>
            </a:extLst>
          </p:cNvPr>
          <p:cNvPicPr>
            <a:picLocks noChangeAspect="1"/>
          </p:cNvPicPr>
          <p:nvPr/>
        </p:nvPicPr>
        <p:blipFill>
          <a:blip r:embed="rId4"/>
          <a:stretch>
            <a:fillRect/>
          </a:stretch>
        </p:blipFill>
        <p:spPr>
          <a:xfrm>
            <a:off x="790709" y="5986006"/>
            <a:ext cx="888565" cy="639767"/>
          </a:xfrm>
          <a:prstGeom prst="rect">
            <a:avLst/>
          </a:prstGeom>
        </p:spPr>
      </p:pic>
    </p:spTree>
    <p:extLst>
      <p:ext uri="{BB962C8B-B14F-4D97-AF65-F5344CB8AC3E}">
        <p14:creationId xmlns:p14="http://schemas.microsoft.com/office/powerpoint/2010/main" val="2053885709"/>
      </p:ext>
    </p:extLst>
  </p:cSld>
  <p:clrMapOvr>
    <a:masterClrMapping/>
  </p:clrMapOvr>
  <mc:AlternateContent xmlns:mc="http://schemas.openxmlformats.org/markup-compatibility/2006" xmlns:p14="http://schemas.microsoft.com/office/powerpoint/2010/main">
    <mc:Choice Requires="p14">
      <p:transition spd="med" p14:dur="700" advTm="35991">
        <p:fade/>
      </p:transition>
    </mc:Choice>
    <mc:Fallback xmlns="">
      <p:transition spd="med" advTm="35991">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white background with a blue and black logo&#10;&#10;Description automatically generated">
            <a:extLst>
              <a:ext uri="{FF2B5EF4-FFF2-40B4-BE49-F238E27FC236}">
                <a16:creationId xmlns:a16="http://schemas.microsoft.com/office/drawing/2014/main" id="{9456C124-1B93-7DE4-527F-3EC049E2BF1D}"/>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B4DB872-F540-4C27-F4C6-B4F96594D3D0}"/>
              </a:ext>
            </a:extLst>
          </p:cNvPr>
          <p:cNvSpPr txBox="1"/>
          <p:nvPr/>
        </p:nvSpPr>
        <p:spPr>
          <a:xfrm>
            <a:off x="778833" y="943246"/>
            <a:ext cx="11141023" cy="564257"/>
          </a:xfrm>
          <a:prstGeom prst="rect">
            <a:avLst/>
          </a:prstGeom>
          <a:noFill/>
        </p:spPr>
        <p:txBody>
          <a:bodyPr wrap="square" rtlCol="0">
            <a:spAutoFit/>
          </a:bodyPr>
          <a:lstStyle/>
          <a:p>
            <a:r>
              <a:rPr lang="en-AU" sz="4600" b="0" i="0" u="none" strike="noStrike" cap="all" baseline="30000" dirty="0">
                <a:solidFill>
                  <a:srgbClr val="00467E"/>
                </a:solidFill>
                <a:latin typeface="Lato Light" panose="020F0502020204030203" pitchFamily="34" charset="0"/>
                <a:ea typeface="Lato Light" panose="020F0502020204030203" pitchFamily="34" charset="0"/>
                <a:cs typeface="Lato Light" panose="020F0502020204030203" pitchFamily="34" charset="0"/>
              </a:rPr>
              <a:t>Maintaining Ventilation in a Steel Roof System</a:t>
            </a:r>
          </a:p>
        </p:txBody>
      </p:sp>
      <p:sp>
        <p:nvSpPr>
          <p:cNvPr id="3" name="Rectangle 2">
            <a:extLst>
              <a:ext uri="{FF2B5EF4-FFF2-40B4-BE49-F238E27FC236}">
                <a16:creationId xmlns:a16="http://schemas.microsoft.com/office/drawing/2014/main" id="{8E6C30AF-6C6F-913F-4FE0-628790D95459}"/>
              </a:ext>
            </a:extLst>
          </p:cNvPr>
          <p:cNvSpPr/>
          <p:nvPr/>
        </p:nvSpPr>
        <p:spPr>
          <a:xfrm>
            <a:off x="9155653" y="1664891"/>
            <a:ext cx="2201842" cy="1361338"/>
          </a:xfrm>
          <a:prstGeom prst="rect">
            <a:avLst/>
          </a:prstGeom>
          <a:solidFill>
            <a:srgbClr val="225F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800" b="0" dirty="0">
                <a:latin typeface="Lato" panose="020F0502020204030203" pitchFamily="34" charset="77"/>
              </a:rPr>
              <a:t>Application of MESHES </a:t>
            </a:r>
            <a:br>
              <a:rPr lang="en-AU" sz="1800" b="0" dirty="0">
                <a:latin typeface="Lato" panose="020F0502020204030203" pitchFamily="34" charset="77"/>
              </a:rPr>
            </a:br>
            <a:r>
              <a:rPr lang="en-AU" sz="1800" b="0" dirty="0">
                <a:latin typeface="Lato" panose="020F0502020204030203" pitchFamily="34" charset="77"/>
              </a:rPr>
              <a:t>is still allowed.</a:t>
            </a:r>
          </a:p>
        </p:txBody>
      </p:sp>
      <p:sp>
        <p:nvSpPr>
          <p:cNvPr id="4" name="Rectangle 3">
            <a:extLst>
              <a:ext uri="{FF2B5EF4-FFF2-40B4-BE49-F238E27FC236}">
                <a16:creationId xmlns:a16="http://schemas.microsoft.com/office/drawing/2014/main" id="{DE38C52D-F464-B2F0-D95B-0736CDD7CB6C}"/>
              </a:ext>
            </a:extLst>
          </p:cNvPr>
          <p:cNvSpPr/>
          <p:nvPr/>
        </p:nvSpPr>
        <p:spPr>
          <a:xfrm>
            <a:off x="9155654" y="3026229"/>
            <a:ext cx="2201842" cy="1978836"/>
          </a:xfrm>
          <a:prstGeom prst="rect">
            <a:avLst/>
          </a:prstGeom>
          <a:solidFill>
            <a:srgbClr val="225F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800" b="0" dirty="0">
                <a:latin typeface="Lato" panose="020F0502020204030203" pitchFamily="34" charset="77"/>
              </a:rPr>
              <a:t>Components such as spacers,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1800" b="0" dirty="0">
                <a:latin typeface="Lato" panose="020F0502020204030203" pitchFamily="34" charset="77"/>
              </a:rPr>
              <a:t>drainage or ventilation battens are acceptable</a:t>
            </a:r>
            <a:endParaRPr lang="en-AU" sz="1800" b="0" dirty="0"/>
          </a:p>
        </p:txBody>
      </p:sp>
      <p:sp>
        <p:nvSpPr>
          <p:cNvPr id="10" name="TextBox 9">
            <a:extLst>
              <a:ext uri="{FF2B5EF4-FFF2-40B4-BE49-F238E27FC236}">
                <a16:creationId xmlns:a16="http://schemas.microsoft.com/office/drawing/2014/main" id="{61230FA8-290E-268A-1556-2041CFA139EC}"/>
              </a:ext>
            </a:extLst>
          </p:cNvPr>
          <p:cNvSpPr txBox="1"/>
          <p:nvPr/>
        </p:nvSpPr>
        <p:spPr>
          <a:xfrm>
            <a:off x="778832" y="1480926"/>
            <a:ext cx="6252388" cy="748923"/>
          </a:xfrm>
          <a:prstGeom prst="rect">
            <a:avLst/>
          </a:prstGeom>
          <a:noFill/>
        </p:spPr>
        <p:txBody>
          <a:bodyPr wrap="square" rtlCol="0">
            <a:spAutoFit/>
          </a:bodyPr>
          <a:lstStyle/>
          <a:p>
            <a:pPr marR="0" algn="l" rtl="0"/>
            <a:r>
              <a:rPr lang="en-AU" sz="3200" b="1" i="0" u="none" strike="noStrike" baseline="30000" dirty="0">
                <a:solidFill>
                  <a:srgbClr val="00467E"/>
                </a:solidFill>
                <a:latin typeface="Lato Medium" panose="020F0502020204030203" pitchFamily="34" charset="0"/>
                <a:ea typeface="Lato Medium" panose="020F0502020204030203" pitchFamily="34" charset="0"/>
                <a:cs typeface="Lato Medium" panose="020F0502020204030203" pitchFamily="34" charset="0"/>
              </a:rPr>
              <a:t>Steel Roof Systems can require accessories or specific detailing for additional functions </a:t>
            </a:r>
          </a:p>
        </p:txBody>
      </p:sp>
      <p:grpSp>
        <p:nvGrpSpPr>
          <p:cNvPr id="45" name="Group 44">
            <a:extLst>
              <a:ext uri="{FF2B5EF4-FFF2-40B4-BE49-F238E27FC236}">
                <a16:creationId xmlns:a16="http://schemas.microsoft.com/office/drawing/2014/main" id="{815FA9E9-8E27-E382-5A35-53DAEE6DCDF2}"/>
              </a:ext>
            </a:extLst>
          </p:cNvPr>
          <p:cNvGrpSpPr/>
          <p:nvPr/>
        </p:nvGrpSpPr>
        <p:grpSpPr>
          <a:xfrm>
            <a:off x="1202689" y="2464363"/>
            <a:ext cx="6107901" cy="813181"/>
            <a:chOff x="739253" y="2292103"/>
            <a:chExt cx="6107901" cy="813181"/>
          </a:xfrm>
        </p:grpSpPr>
        <p:pic>
          <p:nvPicPr>
            <p:cNvPr id="24" name="Picture 23">
              <a:extLst>
                <a:ext uri="{FF2B5EF4-FFF2-40B4-BE49-F238E27FC236}">
                  <a16:creationId xmlns:a16="http://schemas.microsoft.com/office/drawing/2014/main" id="{418ECE9F-F54E-3447-ECE3-78E247A9BBF3}"/>
                </a:ext>
              </a:extLst>
            </p:cNvPr>
            <p:cNvPicPr>
              <a:picLocks noChangeAspect="1"/>
            </p:cNvPicPr>
            <p:nvPr/>
          </p:nvPicPr>
          <p:blipFill>
            <a:blip r:embed="rId4"/>
            <a:stretch>
              <a:fillRect/>
            </a:stretch>
          </p:blipFill>
          <p:spPr>
            <a:xfrm>
              <a:off x="739253" y="2482698"/>
              <a:ext cx="1278366" cy="521572"/>
            </a:xfrm>
            <a:prstGeom prst="rect">
              <a:avLst/>
            </a:prstGeom>
          </p:spPr>
        </p:pic>
        <p:pic>
          <p:nvPicPr>
            <p:cNvPr id="28" name="Graphic 27">
              <a:extLst>
                <a:ext uri="{FF2B5EF4-FFF2-40B4-BE49-F238E27FC236}">
                  <a16:creationId xmlns:a16="http://schemas.microsoft.com/office/drawing/2014/main" id="{C7B195B1-349C-DAA6-A6F9-432CEF7FB4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23024" y="2358252"/>
              <a:ext cx="747032" cy="747032"/>
            </a:xfrm>
            <a:prstGeom prst="rect">
              <a:avLst/>
            </a:prstGeom>
          </p:spPr>
        </p:pic>
        <p:pic>
          <p:nvPicPr>
            <p:cNvPr id="32" name="Graphic 31">
              <a:extLst>
                <a:ext uri="{FF2B5EF4-FFF2-40B4-BE49-F238E27FC236}">
                  <a16:creationId xmlns:a16="http://schemas.microsoft.com/office/drawing/2014/main" id="{E41D7AD9-FF48-824A-4543-FC8BEE591CC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71836" y="2358252"/>
              <a:ext cx="693227" cy="651633"/>
            </a:xfrm>
            <a:prstGeom prst="rect">
              <a:avLst/>
            </a:prstGeom>
          </p:spPr>
        </p:pic>
        <p:pic>
          <p:nvPicPr>
            <p:cNvPr id="34" name="Graphic 33">
              <a:extLst>
                <a:ext uri="{FF2B5EF4-FFF2-40B4-BE49-F238E27FC236}">
                  <a16:creationId xmlns:a16="http://schemas.microsoft.com/office/drawing/2014/main" id="{D5C979F3-B800-7D76-47F8-4B8497A22F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83782" y="2292103"/>
              <a:ext cx="754428" cy="747032"/>
            </a:xfrm>
            <a:prstGeom prst="rect">
              <a:avLst/>
            </a:prstGeom>
          </p:spPr>
        </p:pic>
        <p:pic>
          <p:nvPicPr>
            <p:cNvPr id="38" name="Graphic 37">
              <a:extLst>
                <a:ext uri="{FF2B5EF4-FFF2-40B4-BE49-F238E27FC236}">
                  <a16:creationId xmlns:a16="http://schemas.microsoft.com/office/drawing/2014/main" id="{F7910029-3DC7-1F82-3DAA-1C0D86BF961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439230" y="2358252"/>
              <a:ext cx="416186" cy="593678"/>
            </a:xfrm>
            <a:prstGeom prst="rect">
              <a:avLst/>
            </a:prstGeom>
          </p:spPr>
        </p:pic>
        <p:pic>
          <p:nvPicPr>
            <p:cNvPr id="40" name="Graphic 39">
              <a:extLst>
                <a:ext uri="{FF2B5EF4-FFF2-40B4-BE49-F238E27FC236}">
                  <a16:creationId xmlns:a16="http://schemas.microsoft.com/office/drawing/2014/main" id="{74238D18-88CC-9A35-C748-D41E0517174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56718" y="2315800"/>
              <a:ext cx="790436" cy="678582"/>
            </a:xfrm>
            <a:prstGeom prst="rect">
              <a:avLst/>
            </a:prstGeom>
          </p:spPr>
        </p:pic>
      </p:grpSp>
      <p:pic>
        <p:nvPicPr>
          <p:cNvPr id="52" name="Graphic 51">
            <a:extLst>
              <a:ext uri="{FF2B5EF4-FFF2-40B4-BE49-F238E27FC236}">
                <a16:creationId xmlns:a16="http://schemas.microsoft.com/office/drawing/2014/main" id="{93DF3E73-AE26-7130-6E3E-E7F786F8506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619961" y="2444840"/>
            <a:ext cx="590548" cy="721802"/>
          </a:xfrm>
          <a:prstGeom prst="rect">
            <a:avLst/>
          </a:prstGeom>
        </p:spPr>
      </p:pic>
      <p:pic>
        <p:nvPicPr>
          <p:cNvPr id="7" name="Picture 6" descr="A house with a black background&#10;&#10;Description automatically generated">
            <a:extLst>
              <a:ext uri="{FF2B5EF4-FFF2-40B4-BE49-F238E27FC236}">
                <a16:creationId xmlns:a16="http://schemas.microsoft.com/office/drawing/2014/main" id="{75BC2F89-7E02-DA5C-F4AD-EBF108F0A77B}"/>
              </a:ext>
            </a:extLst>
          </p:cNvPr>
          <p:cNvPicPr>
            <a:picLocks noChangeAspect="1"/>
          </p:cNvPicPr>
          <p:nvPr/>
        </p:nvPicPr>
        <p:blipFill rotWithShape="1">
          <a:blip r:embed="rId17"/>
          <a:srcRect l="10131" t="16583" r="11029" b="36358"/>
          <a:stretch/>
        </p:blipFill>
        <p:spPr>
          <a:xfrm>
            <a:off x="141514" y="2988429"/>
            <a:ext cx="9612086" cy="3227314"/>
          </a:xfrm>
          <a:prstGeom prst="rect">
            <a:avLst/>
          </a:prstGeom>
        </p:spPr>
      </p:pic>
      <p:pic>
        <p:nvPicPr>
          <p:cNvPr id="5" name="Picture 4" descr="A logo for a company&#10;&#10;Description automatically generated">
            <a:extLst>
              <a:ext uri="{FF2B5EF4-FFF2-40B4-BE49-F238E27FC236}">
                <a16:creationId xmlns:a16="http://schemas.microsoft.com/office/drawing/2014/main" id="{9327EEE5-32D1-2513-1198-596090785877}"/>
              </a:ext>
            </a:extLst>
          </p:cNvPr>
          <p:cNvPicPr>
            <a:picLocks noChangeAspect="1"/>
          </p:cNvPicPr>
          <p:nvPr/>
        </p:nvPicPr>
        <p:blipFill>
          <a:blip r:embed="rId18"/>
          <a:stretch>
            <a:fillRect/>
          </a:stretch>
        </p:blipFill>
        <p:spPr>
          <a:xfrm>
            <a:off x="790709" y="5986006"/>
            <a:ext cx="888565" cy="639767"/>
          </a:xfrm>
          <a:prstGeom prst="rect">
            <a:avLst/>
          </a:prstGeom>
        </p:spPr>
      </p:pic>
    </p:spTree>
    <p:extLst>
      <p:ext uri="{BB962C8B-B14F-4D97-AF65-F5344CB8AC3E}">
        <p14:creationId xmlns:p14="http://schemas.microsoft.com/office/powerpoint/2010/main" val="2975531614"/>
      </p:ext>
    </p:extLst>
  </p:cSld>
  <p:clrMapOvr>
    <a:masterClrMapping/>
  </p:clrMapOvr>
  <mc:AlternateContent xmlns:mc="http://schemas.openxmlformats.org/markup-compatibility/2006" xmlns:p14="http://schemas.microsoft.com/office/powerpoint/2010/main">
    <mc:Choice Requires="p14">
      <p:transition spd="med" p14:dur="700" advTm="42762">
        <p:fade/>
      </p:transition>
    </mc:Choice>
    <mc:Fallback xmlns="">
      <p:transition spd="med" advTm="42762">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logo for a company&#10;&#10;Description automatically generated">
            <a:extLst>
              <a:ext uri="{FF2B5EF4-FFF2-40B4-BE49-F238E27FC236}">
                <a16:creationId xmlns:a16="http://schemas.microsoft.com/office/drawing/2014/main" id="{5B32D444-0A1C-E185-5185-4690A7DE1CD3}"/>
              </a:ext>
            </a:extLst>
          </p:cNvPr>
          <p:cNvPicPr>
            <a:picLocks noChangeAspect="1"/>
          </p:cNvPicPr>
          <p:nvPr/>
        </p:nvPicPr>
        <p:blipFill>
          <a:blip r:embed="rId3"/>
          <a:stretch>
            <a:fillRect/>
          </a:stretch>
        </p:blipFill>
        <p:spPr>
          <a:xfrm>
            <a:off x="665144" y="5705726"/>
            <a:ext cx="1269841" cy="914286"/>
          </a:xfrm>
          <a:prstGeom prst="rect">
            <a:avLst/>
          </a:prstGeom>
        </p:spPr>
      </p:pic>
      <p:pic>
        <p:nvPicPr>
          <p:cNvPr id="11" name="Picture 10" descr="A white house with a porch&#10;&#10;Description automatically generated">
            <a:extLst>
              <a:ext uri="{FF2B5EF4-FFF2-40B4-BE49-F238E27FC236}">
                <a16:creationId xmlns:a16="http://schemas.microsoft.com/office/drawing/2014/main" id="{493A9FAF-79B0-266D-38D1-D7B21A3364AB}"/>
              </a:ext>
            </a:extLst>
          </p:cNvPr>
          <p:cNvPicPr>
            <a:picLocks noChangeAspect="1"/>
          </p:cNvPicPr>
          <p:nvPr/>
        </p:nvPicPr>
        <p:blipFill>
          <a:blip r:embed="rId4"/>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40CEDCD1-1B1B-49ED-3AC9-C034F5093C5C}"/>
              </a:ext>
            </a:extLst>
          </p:cNvPr>
          <p:cNvSpPr txBox="1"/>
          <p:nvPr/>
        </p:nvSpPr>
        <p:spPr>
          <a:xfrm>
            <a:off x="778834" y="943246"/>
            <a:ext cx="6663957" cy="933589"/>
          </a:xfrm>
          <a:prstGeom prst="rect">
            <a:avLst/>
          </a:prstGeom>
          <a:noFill/>
        </p:spPr>
        <p:txBody>
          <a:bodyPr wrap="square" rtlCol="0">
            <a:spAutoFit/>
          </a:bodyPr>
          <a:lstStyle/>
          <a:p>
            <a:r>
              <a:rPr lang="en-GB" sz="8200" b="0" i="0" u="none" strike="noStrike" baseline="30000" dirty="0">
                <a:solidFill>
                  <a:srgbClr val="00467E"/>
                </a:solidFill>
                <a:latin typeface="Lato Light" panose="020F0502020204030203" pitchFamily="34" charset="0"/>
                <a:ea typeface="Lato Light" panose="020F0502020204030203" pitchFamily="34" charset="0"/>
                <a:cs typeface="Lato Light" panose="020F0502020204030203" pitchFamily="34" charset="0"/>
              </a:rPr>
              <a:t>THANK YOU</a:t>
            </a:r>
          </a:p>
        </p:txBody>
      </p:sp>
      <p:sp>
        <p:nvSpPr>
          <p:cNvPr id="2" name="TextBox 1">
            <a:extLst>
              <a:ext uri="{FF2B5EF4-FFF2-40B4-BE49-F238E27FC236}">
                <a16:creationId xmlns:a16="http://schemas.microsoft.com/office/drawing/2014/main" id="{9EF8F8C5-8475-7E73-21BA-1D34663B26FF}"/>
              </a:ext>
            </a:extLst>
          </p:cNvPr>
          <p:cNvSpPr txBox="1"/>
          <p:nvPr/>
        </p:nvSpPr>
        <p:spPr>
          <a:xfrm>
            <a:off x="941992" y="1538281"/>
            <a:ext cx="6663957" cy="338554"/>
          </a:xfrm>
          <a:prstGeom prst="rect">
            <a:avLst/>
          </a:prstGeom>
          <a:noFill/>
        </p:spPr>
        <p:txBody>
          <a:bodyPr wrap="square" rtlCol="0">
            <a:spAutoFit/>
          </a:bodyPr>
          <a:lstStyle/>
          <a:p>
            <a:r>
              <a:rPr lang="en-GB" sz="1600" dirty="0">
                <a:solidFill>
                  <a:srgbClr val="00467E"/>
                </a:solidFill>
                <a:latin typeface="Lato Black" panose="020F0502020204030203" pitchFamily="34" charset="0"/>
                <a:ea typeface="Lato Black" panose="020F0502020204030203" pitchFamily="34" charset="0"/>
                <a:cs typeface="Lato Black" panose="020F0502020204030203" pitchFamily="34" charset="0"/>
              </a:rPr>
              <a:t>enquiries@steel.org.au</a:t>
            </a:r>
            <a:endParaRPr lang="en-GB" sz="1600" b="0" i="0" u="none" strike="noStrike" baseline="30000" dirty="0">
              <a:solidFill>
                <a:srgbClr val="00467E"/>
              </a:solidFill>
              <a:latin typeface="Lato Black" panose="020F0502020204030203" pitchFamily="34" charset="0"/>
              <a:ea typeface="Lato Black" panose="020F0502020204030203" pitchFamily="34" charset="0"/>
              <a:cs typeface="Lato Black" panose="020F0502020204030203" pitchFamily="34" charset="0"/>
            </a:endParaRPr>
          </a:p>
        </p:txBody>
      </p:sp>
      <p:pic>
        <p:nvPicPr>
          <p:cNvPr id="3" name="Picture 2" descr="A logo for a company&#10;&#10;Description automatically generated">
            <a:extLst>
              <a:ext uri="{FF2B5EF4-FFF2-40B4-BE49-F238E27FC236}">
                <a16:creationId xmlns:a16="http://schemas.microsoft.com/office/drawing/2014/main" id="{F1D7D257-650E-B032-026F-7FA1F935F7B5}"/>
              </a:ext>
            </a:extLst>
          </p:cNvPr>
          <p:cNvPicPr>
            <a:picLocks noChangeAspect="1"/>
          </p:cNvPicPr>
          <p:nvPr/>
        </p:nvPicPr>
        <p:blipFill>
          <a:blip r:embed="rId3"/>
          <a:stretch>
            <a:fillRect/>
          </a:stretch>
        </p:blipFill>
        <p:spPr>
          <a:xfrm>
            <a:off x="790709" y="5986006"/>
            <a:ext cx="888565" cy="639767"/>
          </a:xfrm>
          <a:prstGeom prst="rect">
            <a:avLst/>
          </a:prstGeom>
        </p:spPr>
      </p:pic>
    </p:spTree>
    <p:extLst>
      <p:ext uri="{BB962C8B-B14F-4D97-AF65-F5344CB8AC3E}">
        <p14:creationId xmlns:p14="http://schemas.microsoft.com/office/powerpoint/2010/main" val="312626799"/>
      </p:ext>
    </p:extLst>
  </p:cSld>
  <p:clrMapOvr>
    <a:masterClrMapping/>
  </p:clrMapOvr>
  <mc:AlternateContent xmlns:mc="http://schemas.openxmlformats.org/markup-compatibility/2006" xmlns:p14="http://schemas.microsoft.com/office/powerpoint/2010/main">
    <mc:Choice Requires="p14">
      <p:transition spd="med" p14:dur="700" advTm="18304">
        <p:fade/>
      </p:transition>
    </mc:Choice>
    <mc:Fallback xmlns="">
      <p:transition spd="med" advTm="18304">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blue and black logo&#10;&#10;Description automatically generated">
            <a:extLst>
              <a:ext uri="{FF2B5EF4-FFF2-40B4-BE49-F238E27FC236}">
                <a16:creationId xmlns:a16="http://schemas.microsoft.com/office/drawing/2014/main" id="{428D8C27-18B8-F1A6-1708-6D283276FD81}"/>
              </a:ext>
            </a:extLst>
          </p:cNvPr>
          <p:cNvPicPr>
            <a:picLocks noChangeAspect="1"/>
          </p:cNvPicPr>
          <p:nvPr/>
        </p:nvPicPr>
        <p:blipFill>
          <a:blip r:embed="rId3"/>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365E522E-D5F2-149C-FF69-4D58A01F766E}"/>
              </a:ext>
            </a:extLst>
          </p:cNvPr>
          <p:cNvSpPr txBox="1"/>
          <p:nvPr/>
        </p:nvSpPr>
        <p:spPr>
          <a:xfrm>
            <a:off x="778834" y="943246"/>
            <a:ext cx="5961413" cy="738664"/>
          </a:xfrm>
          <a:prstGeom prst="rect">
            <a:avLst/>
          </a:prstGeom>
          <a:noFill/>
        </p:spPr>
        <p:txBody>
          <a:bodyPr wrap="square" rtlCol="0">
            <a:spAutoFit/>
          </a:bodyPr>
          <a:lstStyle/>
          <a:p>
            <a:r>
              <a:rPr lang="en-GB" sz="6300" b="0" i="0" u="none" strike="noStrike" baseline="30000" dirty="0">
                <a:solidFill>
                  <a:srgbClr val="00467E"/>
                </a:solidFill>
                <a:latin typeface="Lato Light" panose="020F0502020204030203" pitchFamily="34" charset="0"/>
                <a:ea typeface="Lato Light" panose="020F0502020204030203" pitchFamily="34" charset="0"/>
                <a:cs typeface="Lato Light" panose="020F0502020204030203" pitchFamily="34" charset="0"/>
              </a:rPr>
              <a:t>DISCLAIMER</a:t>
            </a:r>
          </a:p>
        </p:txBody>
      </p:sp>
      <p:sp>
        <p:nvSpPr>
          <p:cNvPr id="8" name="TextBox 7">
            <a:extLst>
              <a:ext uri="{FF2B5EF4-FFF2-40B4-BE49-F238E27FC236}">
                <a16:creationId xmlns:a16="http://schemas.microsoft.com/office/drawing/2014/main" id="{B2D30D64-8BB6-6E1A-6A26-CECB427A200D}"/>
              </a:ext>
            </a:extLst>
          </p:cNvPr>
          <p:cNvSpPr txBox="1"/>
          <p:nvPr/>
        </p:nvSpPr>
        <p:spPr>
          <a:xfrm>
            <a:off x="790709" y="1651132"/>
            <a:ext cx="9968335" cy="3539430"/>
          </a:xfrm>
          <a:prstGeom prst="rect">
            <a:avLst/>
          </a:prstGeom>
          <a:noFill/>
        </p:spPr>
        <p:txBody>
          <a:bodyPr wrap="square" rtlCol="0">
            <a:spAutoFit/>
          </a:bodyPr>
          <a:lstStyle/>
          <a:p>
            <a:r>
              <a:rPr lang="en-AU" sz="1600" dirty="0">
                <a:effectLst/>
                <a:latin typeface="Lato" panose="020F0502020204030203" pitchFamily="34" charset="0"/>
                <a:ea typeface="Lato" panose="020F0502020204030203" pitchFamily="34" charset="0"/>
                <a:cs typeface="Lato" panose="020F0502020204030203" pitchFamily="34" charset="0"/>
              </a:rPr>
              <a:t>The information presented by the ASI, NASH and BlueScope Steel Limited has been sourced and prepared for general information only and does not in any way constitute recommendations or professional advice to any person for any purpose. While every effort has been made and all reasonable care taken to the information contained is accurate and current, this information should not be used or relied upon for any specific application without investigation and verification as to its accuracy, currency, completeness, suitability and applicability by a competent professional person.</a:t>
            </a:r>
          </a:p>
          <a:p>
            <a:endParaRPr lang="en-AU" sz="1600" dirty="0">
              <a:effectLst/>
              <a:latin typeface="Lato" panose="020F0502020204030203" pitchFamily="34" charset="0"/>
              <a:ea typeface="Lato" panose="020F0502020204030203" pitchFamily="34" charset="0"/>
              <a:cs typeface="Lato" panose="020F0502020204030203" pitchFamily="34" charset="0"/>
            </a:endParaRPr>
          </a:p>
          <a:p>
            <a:r>
              <a:rPr lang="en-AU" sz="1600" dirty="0">
                <a:effectLst/>
                <a:latin typeface="Lato" panose="020F0502020204030203" pitchFamily="34" charset="0"/>
                <a:ea typeface="Lato" panose="020F0502020204030203" pitchFamily="34" charset="0"/>
                <a:cs typeface="Lato" panose="020F0502020204030203" pitchFamily="34" charset="0"/>
              </a:rPr>
              <a:t>The Australian Steel Institute Limited, National Association of Steel Framed Housing Inc. and BlueScope Steel Limited, its officers, employees, consultants and contractors and the authors and editors of the publications contained on this website do not give any warranties or make any representations in relation to the information provided herein and to the extent permitted by law (a) will not be held liable or responsible in any way and (b) expressly disclaim any liability or responsibility for any loss, damage, costs or expenses incurred in connection with this limitation, including loss, damage, costs and expenses incurred as a result of the negligence of the officers, employees, consultants, contractors, authors, editors or publishers.</a:t>
            </a:r>
          </a:p>
        </p:txBody>
      </p:sp>
      <p:pic>
        <p:nvPicPr>
          <p:cNvPr id="2" name="Picture 1" descr="A logo for a company&#10;&#10;Description automatically generated">
            <a:extLst>
              <a:ext uri="{FF2B5EF4-FFF2-40B4-BE49-F238E27FC236}">
                <a16:creationId xmlns:a16="http://schemas.microsoft.com/office/drawing/2014/main" id="{C85272C4-16BE-7CEF-C7C6-3882B89B85B7}"/>
              </a:ext>
            </a:extLst>
          </p:cNvPr>
          <p:cNvPicPr>
            <a:picLocks noChangeAspect="1"/>
          </p:cNvPicPr>
          <p:nvPr/>
        </p:nvPicPr>
        <p:blipFill>
          <a:blip r:embed="rId4"/>
          <a:stretch>
            <a:fillRect/>
          </a:stretch>
        </p:blipFill>
        <p:spPr>
          <a:xfrm>
            <a:off x="790709" y="5986006"/>
            <a:ext cx="888565" cy="639767"/>
          </a:xfrm>
          <a:prstGeom prst="rect">
            <a:avLst/>
          </a:prstGeom>
        </p:spPr>
      </p:pic>
    </p:spTree>
    <p:extLst>
      <p:ext uri="{BB962C8B-B14F-4D97-AF65-F5344CB8AC3E}">
        <p14:creationId xmlns:p14="http://schemas.microsoft.com/office/powerpoint/2010/main" val="3583570282"/>
      </p:ext>
    </p:extLst>
  </p:cSld>
  <p:clrMapOvr>
    <a:masterClrMapping/>
  </p:clrMapOvr>
  <mc:AlternateContent xmlns:mc="http://schemas.openxmlformats.org/markup-compatibility/2006" xmlns:p14="http://schemas.microsoft.com/office/powerpoint/2010/main">
    <mc:Choice Requires="p14">
      <p:transition spd="med" p14:dur="700" advTm="12655">
        <p:fade/>
      </p:transition>
    </mc:Choice>
    <mc:Fallback xmlns="">
      <p:transition spd="med" advTm="12655">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a blue and black logo&#10;&#10;Description automatically generated">
            <a:extLst>
              <a:ext uri="{FF2B5EF4-FFF2-40B4-BE49-F238E27FC236}">
                <a16:creationId xmlns:a16="http://schemas.microsoft.com/office/drawing/2014/main" id="{89EE3551-BA39-6B28-F96F-707750010EE8}"/>
              </a:ext>
            </a:extLst>
          </p:cNvPr>
          <p:cNvPicPr>
            <a:picLocks noChangeAspect="1"/>
          </p:cNvPicPr>
          <p:nvPr/>
        </p:nvPicPr>
        <p:blipFill>
          <a:blip r:embed="rId3"/>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DBAE1467-33F8-DBAA-D109-A51A1406996D}"/>
              </a:ext>
            </a:extLst>
          </p:cNvPr>
          <p:cNvSpPr txBox="1"/>
          <p:nvPr/>
        </p:nvSpPr>
        <p:spPr>
          <a:xfrm>
            <a:off x="778833" y="943246"/>
            <a:ext cx="12700499" cy="646331"/>
          </a:xfrm>
          <a:prstGeom prst="rect">
            <a:avLst/>
          </a:prstGeom>
          <a:noFill/>
        </p:spPr>
        <p:txBody>
          <a:bodyPr wrap="square" rtlCol="0">
            <a:spAutoFit/>
          </a:bodyPr>
          <a:lstStyle/>
          <a:p>
            <a:r>
              <a:rPr lang="en-AU" sz="5200" b="0" i="0" u="none" strike="noStrike" baseline="30000" dirty="0">
                <a:solidFill>
                  <a:srgbClr val="00467E"/>
                </a:solidFill>
                <a:latin typeface="Lato Light" panose="020F0502020204030203" pitchFamily="34" charset="0"/>
                <a:ea typeface="Lato Light" panose="020F0502020204030203" pitchFamily="34" charset="0"/>
                <a:cs typeface="Lato Light" panose="020F0502020204030203" pitchFamily="34" charset="0"/>
              </a:rPr>
              <a:t>CONDENSATION RISK MITIGATION IN BUILDINGS</a:t>
            </a:r>
          </a:p>
        </p:txBody>
      </p:sp>
      <p:sp>
        <p:nvSpPr>
          <p:cNvPr id="13" name="TextBox 12">
            <a:extLst>
              <a:ext uri="{FF2B5EF4-FFF2-40B4-BE49-F238E27FC236}">
                <a16:creationId xmlns:a16="http://schemas.microsoft.com/office/drawing/2014/main" id="{B54AE9A7-2E66-B313-512F-C254D42A1143}"/>
              </a:ext>
            </a:extLst>
          </p:cNvPr>
          <p:cNvSpPr txBox="1"/>
          <p:nvPr/>
        </p:nvSpPr>
        <p:spPr>
          <a:xfrm>
            <a:off x="822423" y="1545732"/>
            <a:ext cx="8671202" cy="1077218"/>
          </a:xfrm>
          <a:prstGeom prst="rect">
            <a:avLst/>
          </a:prstGeom>
          <a:noFill/>
        </p:spPr>
        <p:txBody>
          <a:bodyPr wrap="square" rtlCol="0">
            <a:spAutoFit/>
          </a:bodyPr>
          <a:lstStyle/>
          <a:p>
            <a:r>
              <a:rPr lang="en-AU" sz="3200" b="1" i="0" u="none" strike="noStrike" baseline="30000" dirty="0">
                <a:solidFill>
                  <a:srgbClr val="00467E"/>
                </a:solidFill>
                <a:latin typeface="Lato Medium" panose="020F0502020204030203" pitchFamily="34" charset="0"/>
                <a:ea typeface="Lato Medium" panose="020F0502020204030203" pitchFamily="34" charset="0"/>
                <a:cs typeface="Lato Medium" panose="020F0502020204030203" pitchFamily="34" charset="0"/>
              </a:rPr>
              <a:t>More energy efficient buildings is increasing the risk of condensation problems in roofs and walls. </a:t>
            </a:r>
          </a:p>
          <a:p>
            <a:pPr marR="0" algn="l" rtl="0"/>
            <a:endParaRPr lang="en-AU" sz="3200" b="1" i="0" u="none" strike="noStrike" baseline="30000" dirty="0">
              <a:solidFill>
                <a:srgbClr val="00467E"/>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14" name="TextBox 13">
            <a:extLst>
              <a:ext uri="{FF2B5EF4-FFF2-40B4-BE49-F238E27FC236}">
                <a16:creationId xmlns:a16="http://schemas.microsoft.com/office/drawing/2014/main" id="{BC1D177D-6A3C-9D77-8538-F0F0633F8003}"/>
              </a:ext>
            </a:extLst>
          </p:cNvPr>
          <p:cNvSpPr txBox="1"/>
          <p:nvPr/>
        </p:nvSpPr>
        <p:spPr>
          <a:xfrm>
            <a:off x="822424" y="2287279"/>
            <a:ext cx="4319732" cy="2277547"/>
          </a:xfrm>
          <a:prstGeom prst="rect">
            <a:avLst/>
          </a:prstGeom>
          <a:noFill/>
        </p:spPr>
        <p:txBody>
          <a:bodyPr wrap="square" numCol="1" rtlCol="0">
            <a:spAutoFit/>
          </a:bodyPr>
          <a:lstStyle/>
          <a:p>
            <a:pPr marL="285750" indent="-285750">
              <a:buFont typeface="Arial" panose="020B0604020202020204" pitchFamily="34" charset="0"/>
              <a:buChar char="•"/>
            </a:pPr>
            <a:r>
              <a:rPr lang="en-AU" sz="1400" b="0" i="0" u="none" strike="noStrike" baseline="0" dirty="0">
                <a:solidFill>
                  <a:srgbClr val="000000"/>
                </a:solidFill>
                <a:latin typeface="Lato" panose="020F0502020204030203" pitchFamily="34" charset="0"/>
                <a:ea typeface="Lato" panose="020F0502020204030203" pitchFamily="34" charset="0"/>
                <a:cs typeface="Lato" panose="020F0502020204030203" pitchFamily="34" charset="0"/>
              </a:rPr>
              <a:t>Increasing insulation levels and increased air tightness.</a:t>
            </a:r>
          </a:p>
          <a:p>
            <a:endParaRPr lang="en-AU" sz="1400" b="0" i="0" u="none" strike="noStrike" baseline="0"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AU" sz="1400" b="0" i="0" u="none" strike="noStrike" baseline="0" dirty="0">
                <a:solidFill>
                  <a:srgbClr val="000000"/>
                </a:solidFill>
                <a:latin typeface="Lato" panose="020F0502020204030203" pitchFamily="34" charset="0"/>
                <a:ea typeface="Lato" panose="020F0502020204030203" pitchFamily="34" charset="0"/>
                <a:cs typeface="Lato" panose="020F0502020204030203" pitchFamily="34" charset="0"/>
              </a:rPr>
              <a:t>If not managed the accumulation of condensation can become problematic</a:t>
            </a:r>
          </a:p>
          <a:p>
            <a:pPr marL="285750" indent="-285750">
              <a:buFont typeface="Arial" panose="020B0604020202020204" pitchFamily="34" charset="0"/>
              <a:buChar char="•"/>
            </a:pPr>
            <a:endParaRPr lang="en-AU" sz="1400" b="0" i="0" u="none" strike="noStrike" baseline="0"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AU" sz="1400" b="0" i="0" u="none" strike="noStrike" baseline="0" dirty="0">
                <a:solidFill>
                  <a:srgbClr val="000000"/>
                </a:solidFill>
                <a:latin typeface="Lato" panose="020F0502020204030203" pitchFamily="34" charset="0"/>
                <a:ea typeface="Lato" panose="020F0502020204030203" pitchFamily="34" charset="0"/>
                <a:cs typeface="Lato" panose="020F0502020204030203" pitchFamily="34" charset="0"/>
              </a:rPr>
              <a:t>NCC2022 objective is to reduce interstitial condensation risk in buildings. </a:t>
            </a:r>
          </a:p>
          <a:p>
            <a:pPr marL="0" indent="0">
              <a:buNone/>
            </a:pPr>
            <a:endParaRPr lang="en-AU" sz="1400" b="0" i="0" u="none" strike="noStrike" baseline="0" dirty="0">
              <a:solidFill>
                <a:srgbClr val="000000"/>
              </a:solidFill>
              <a:latin typeface="Lato" panose="020F0502020204030203" pitchFamily="34" charset="0"/>
              <a:ea typeface="Lato" panose="020F0502020204030203" pitchFamily="34" charset="0"/>
              <a:cs typeface="Lato" panose="020F0502020204030203" pitchFamily="34" charset="0"/>
            </a:endParaRPr>
          </a:p>
          <a:p>
            <a:r>
              <a:rPr lang="en-AU" sz="1600" dirty="0">
                <a:solidFill>
                  <a:srgbClr val="000000"/>
                </a:solidFill>
                <a:latin typeface="Lato" panose="020F0502020204030203" pitchFamily="34" charset="0"/>
                <a:ea typeface="Lato" panose="020F0502020204030203" pitchFamily="34" charset="0"/>
                <a:cs typeface="Lato" panose="020F0502020204030203" pitchFamily="34" charset="0"/>
              </a:rPr>
              <a:t> </a:t>
            </a:r>
          </a:p>
        </p:txBody>
      </p:sp>
      <p:pic>
        <p:nvPicPr>
          <p:cNvPr id="4" name="Picture 3">
            <a:extLst>
              <a:ext uri="{FF2B5EF4-FFF2-40B4-BE49-F238E27FC236}">
                <a16:creationId xmlns:a16="http://schemas.microsoft.com/office/drawing/2014/main" id="{8D363861-63E5-9249-1A64-7C30ABA7BF0C}"/>
              </a:ext>
            </a:extLst>
          </p:cNvPr>
          <p:cNvPicPr>
            <a:picLocks noChangeAspect="1"/>
          </p:cNvPicPr>
          <p:nvPr/>
        </p:nvPicPr>
        <p:blipFill>
          <a:blip r:embed="rId4"/>
          <a:stretch>
            <a:fillRect/>
          </a:stretch>
        </p:blipFill>
        <p:spPr>
          <a:xfrm>
            <a:off x="5142156" y="3426053"/>
            <a:ext cx="3280003" cy="2019578"/>
          </a:xfrm>
          <a:prstGeom prst="rect">
            <a:avLst/>
          </a:prstGeom>
        </p:spPr>
      </p:pic>
      <p:pic>
        <p:nvPicPr>
          <p:cNvPr id="6" name="Picture 5">
            <a:extLst>
              <a:ext uri="{FF2B5EF4-FFF2-40B4-BE49-F238E27FC236}">
                <a16:creationId xmlns:a16="http://schemas.microsoft.com/office/drawing/2014/main" id="{B3F4890E-78A6-EF30-861E-8024FF7D2360}"/>
              </a:ext>
            </a:extLst>
          </p:cNvPr>
          <p:cNvPicPr>
            <a:picLocks noChangeAspect="1"/>
          </p:cNvPicPr>
          <p:nvPr/>
        </p:nvPicPr>
        <p:blipFill>
          <a:blip r:embed="rId5"/>
          <a:stretch>
            <a:fillRect/>
          </a:stretch>
        </p:blipFill>
        <p:spPr>
          <a:xfrm>
            <a:off x="8564993" y="3415294"/>
            <a:ext cx="3363455" cy="1973109"/>
          </a:xfrm>
          <a:prstGeom prst="rect">
            <a:avLst/>
          </a:prstGeom>
        </p:spPr>
      </p:pic>
      <p:sp>
        <p:nvSpPr>
          <p:cNvPr id="7" name="TextBox 6">
            <a:extLst>
              <a:ext uri="{FF2B5EF4-FFF2-40B4-BE49-F238E27FC236}">
                <a16:creationId xmlns:a16="http://schemas.microsoft.com/office/drawing/2014/main" id="{A4B8FD14-EDF2-B20D-8E35-95845284A6E2}"/>
              </a:ext>
            </a:extLst>
          </p:cNvPr>
          <p:cNvSpPr txBox="1"/>
          <p:nvPr/>
        </p:nvSpPr>
        <p:spPr>
          <a:xfrm>
            <a:off x="5777473" y="4476629"/>
            <a:ext cx="1974714" cy="738664"/>
          </a:xfrm>
          <a:prstGeom prst="rect">
            <a:avLst/>
          </a:prstGeom>
          <a:noFill/>
        </p:spPr>
        <p:txBody>
          <a:bodyPr wrap="square">
            <a:spAutoFit/>
          </a:bodyPr>
          <a:lstStyle/>
          <a:p>
            <a:pPr algn="ctr" eaLnBrk="1" hangingPunct="1">
              <a:lnSpc>
                <a:spcPct val="100000"/>
              </a:lnSpc>
              <a:spcBef>
                <a:spcPct val="0"/>
              </a:spcBef>
              <a:buFontTx/>
              <a:buNone/>
            </a:pPr>
            <a:r>
              <a:rPr lang="en-AU" altLang="en-US" sz="1800" b="1" dirty="0">
                <a:solidFill>
                  <a:srgbClr val="00B050"/>
                </a:solidFill>
                <a:latin typeface="Lato" panose="020F0502020204030203" pitchFamily="34" charset="0"/>
                <a:ea typeface="Lato" panose="020F0502020204030203" pitchFamily="34" charset="0"/>
                <a:cs typeface="Lato" panose="020F0502020204030203" pitchFamily="34" charset="0"/>
              </a:rPr>
              <a:t>LOW RISK</a:t>
            </a:r>
          </a:p>
          <a:p>
            <a:pPr algn="ctr" eaLnBrk="1" hangingPunct="1">
              <a:lnSpc>
                <a:spcPct val="100000"/>
              </a:lnSpc>
              <a:spcBef>
                <a:spcPct val="0"/>
              </a:spcBef>
              <a:buFontTx/>
              <a:buNone/>
            </a:pPr>
            <a:r>
              <a:rPr lang="en-AU" altLang="en-US" sz="1200" dirty="0">
                <a:solidFill>
                  <a:srgbClr val="00B050"/>
                </a:solidFill>
                <a:latin typeface="Lato" panose="020F0502020204030203" pitchFamily="34" charset="0"/>
                <a:ea typeface="Lato" panose="020F0502020204030203" pitchFamily="34" charset="0"/>
                <a:cs typeface="Lato" panose="020F0502020204030203" pitchFamily="34" charset="0"/>
              </a:rPr>
              <a:t>Internal moisture</a:t>
            </a:r>
          </a:p>
          <a:p>
            <a:pPr algn="ctr" eaLnBrk="1" hangingPunct="1">
              <a:lnSpc>
                <a:spcPct val="100000"/>
              </a:lnSpc>
              <a:spcBef>
                <a:spcPct val="0"/>
              </a:spcBef>
              <a:buFontTx/>
              <a:buNone/>
            </a:pPr>
            <a:r>
              <a:rPr lang="en-AU" altLang="en-US" sz="1200" dirty="0">
                <a:solidFill>
                  <a:srgbClr val="00B050"/>
                </a:solidFill>
                <a:latin typeface="Lato" panose="020F0502020204030203" pitchFamily="34" charset="0"/>
                <a:ea typeface="Lato" panose="020F0502020204030203" pitchFamily="34" charset="0"/>
                <a:cs typeface="Lato" panose="020F0502020204030203" pitchFamily="34" charset="0"/>
              </a:rPr>
              <a:t>freely escapes</a:t>
            </a:r>
          </a:p>
        </p:txBody>
      </p:sp>
      <p:sp>
        <p:nvSpPr>
          <p:cNvPr id="8" name="TextBox 7">
            <a:extLst>
              <a:ext uri="{FF2B5EF4-FFF2-40B4-BE49-F238E27FC236}">
                <a16:creationId xmlns:a16="http://schemas.microsoft.com/office/drawing/2014/main" id="{97271E70-492F-9C78-F5DF-428FD05090F2}"/>
              </a:ext>
            </a:extLst>
          </p:cNvPr>
          <p:cNvSpPr txBox="1"/>
          <p:nvPr/>
        </p:nvSpPr>
        <p:spPr>
          <a:xfrm>
            <a:off x="9258487" y="4487180"/>
            <a:ext cx="2005281" cy="738664"/>
          </a:xfrm>
          <a:prstGeom prst="rect">
            <a:avLst/>
          </a:prstGeom>
          <a:noFill/>
        </p:spPr>
        <p:txBody>
          <a:bodyPr wrap="square">
            <a:spAutoFit/>
          </a:bodyPr>
          <a:lstStyle/>
          <a:p>
            <a:pPr algn="ctr" eaLnBrk="1" hangingPunct="1">
              <a:lnSpc>
                <a:spcPct val="100000"/>
              </a:lnSpc>
              <a:spcBef>
                <a:spcPct val="0"/>
              </a:spcBef>
              <a:buFontTx/>
              <a:buNone/>
            </a:pPr>
            <a:r>
              <a:rPr lang="en-AU" altLang="en-US" sz="1800" b="1" dirty="0">
                <a:solidFill>
                  <a:srgbClr val="FF0000"/>
                </a:solidFill>
                <a:latin typeface="Lato" panose="020F0502020204030203" pitchFamily="34" charset="0"/>
                <a:ea typeface="Lato" panose="020F0502020204030203" pitchFamily="34" charset="0"/>
                <a:cs typeface="Lato" panose="020F0502020204030203" pitchFamily="34" charset="0"/>
              </a:rPr>
              <a:t>HIGH RISK</a:t>
            </a:r>
          </a:p>
          <a:p>
            <a:pPr algn="ctr" eaLnBrk="1" hangingPunct="1">
              <a:lnSpc>
                <a:spcPct val="100000"/>
              </a:lnSpc>
              <a:spcBef>
                <a:spcPct val="0"/>
              </a:spcBef>
              <a:buFontTx/>
              <a:buNone/>
            </a:pPr>
            <a:r>
              <a:rPr lang="en-AU" altLang="en-US" sz="1200" dirty="0">
                <a:solidFill>
                  <a:srgbClr val="FF0000"/>
                </a:solidFill>
                <a:latin typeface="Lato" panose="020F0502020204030203" pitchFamily="34" charset="0"/>
                <a:ea typeface="Lato" panose="020F0502020204030203" pitchFamily="34" charset="0"/>
                <a:cs typeface="Lato" panose="020F0502020204030203" pitchFamily="34" charset="0"/>
              </a:rPr>
              <a:t>Moisture is restricted from escaping and drying.</a:t>
            </a:r>
          </a:p>
        </p:txBody>
      </p:sp>
      <p:sp>
        <p:nvSpPr>
          <p:cNvPr id="9" name="TextBox 8">
            <a:extLst>
              <a:ext uri="{FF2B5EF4-FFF2-40B4-BE49-F238E27FC236}">
                <a16:creationId xmlns:a16="http://schemas.microsoft.com/office/drawing/2014/main" id="{5B9A6335-4A68-155E-4D56-3E15A1228134}"/>
              </a:ext>
            </a:extLst>
          </p:cNvPr>
          <p:cNvSpPr txBox="1"/>
          <p:nvPr/>
        </p:nvSpPr>
        <p:spPr>
          <a:xfrm>
            <a:off x="5734441" y="2117324"/>
            <a:ext cx="2057886" cy="830997"/>
          </a:xfrm>
          <a:prstGeom prst="rect">
            <a:avLst/>
          </a:prstGeom>
          <a:noFill/>
        </p:spPr>
        <p:txBody>
          <a:bodyPr wrap="square">
            <a:spAutoFit/>
          </a:bodyPr>
          <a:lstStyle/>
          <a:p>
            <a:pPr algn="ctr" eaLnBrk="1" hangingPunct="1">
              <a:lnSpc>
                <a:spcPct val="100000"/>
              </a:lnSpc>
              <a:spcBef>
                <a:spcPct val="0"/>
              </a:spcBef>
              <a:buFontTx/>
              <a:buNone/>
            </a:pPr>
            <a:r>
              <a:rPr lang="en-AU" altLang="en-US" sz="1200" dirty="0">
                <a:solidFill>
                  <a:srgbClr val="00467F"/>
                </a:solidFill>
                <a:latin typeface="Lato" panose="020F0502020204030203" pitchFamily="34" charset="0"/>
                <a:ea typeface="Lato" panose="020F0502020204030203" pitchFamily="34" charset="0"/>
                <a:cs typeface="Lato" panose="020F0502020204030203" pitchFamily="34" charset="0"/>
              </a:rPr>
              <a:t>LOW ENERGY EFFICIENCY</a:t>
            </a:r>
          </a:p>
          <a:p>
            <a:pPr algn="ctr" eaLnBrk="1" hangingPunct="1">
              <a:lnSpc>
                <a:spcPct val="100000"/>
              </a:lnSpc>
              <a:spcBef>
                <a:spcPct val="0"/>
              </a:spcBef>
              <a:buFontTx/>
              <a:buNone/>
            </a:pPr>
            <a:r>
              <a:rPr lang="en-AU" altLang="en-US" sz="1200" dirty="0">
                <a:solidFill>
                  <a:srgbClr val="00467F"/>
                </a:solidFill>
                <a:latin typeface="Lato" panose="020F0502020204030203" pitchFamily="34" charset="0"/>
                <a:ea typeface="Lato" panose="020F0502020204030203" pitchFamily="34" charset="0"/>
                <a:cs typeface="Lato" panose="020F0502020204030203" pitchFamily="34" charset="0"/>
              </a:rPr>
              <a:t>Leaky internal linings, naturally ventilated roof attic and wall cavities.</a:t>
            </a:r>
          </a:p>
        </p:txBody>
      </p:sp>
      <p:sp>
        <p:nvSpPr>
          <p:cNvPr id="10" name="TextBox 7">
            <a:extLst>
              <a:ext uri="{FF2B5EF4-FFF2-40B4-BE49-F238E27FC236}">
                <a16:creationId xmlns:a16="http://schemas.microsoft.com/office/drawing/2014/main" id="{6CA12CBE-EB9A-2829-F1A3-C80A3C9C1A31}"/>
              </a:ext>
            </a:extLst>
          </p:cNvPr>
          <p:cNvSpPr txBox="1">
            <a:spLocks noChangeArrowheads="1"/>
          </p:cNvSpPr>
          <p:nvPr/>
        </p:nvSpPr>
        <p:spPr bwMode="auto">
          <a:xfrm>
            <a:off x="8618838" y="2048646"/>
            <a:ext cx="28324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AU" altLang="en-US" sz="1200" dirty="0">
                <a:solidFill>
                  <a:srgbClr val="00467F"/>
                </a:solidFill>
                <a:latin typeface="Lato" panose="020F0502020204030203" pitchFamily="34" charset="0"/>
                <a:ea typeface="Lato" panose="020F0502020204030203" pitchFamily="34" charset="0"/>
                <a:cs typeface="Lato" panose="020F0502020204030203" pitchFamily="34" charset="0"/>
              </a:rPr>
              <a:t>INCREASED ENERGY EFFICIENCY</a:t>
            </a:r>
          </a:p>
          <a:p>
            <a:pPr algn="ctr" eaLnBrk="1" hangingPunct="1">
              <a:lnSpc>
                <a:spcPct val="100000"/>
              </a:lnSpc>
              <a:spcBef>
                <a:spcPct val="0"/>
              </a:spcBef>
              <a:buFontTx/>
              <a:buNone/>
            </a:pPr>
            <a:r>
              <a:rPr lang="en-AU" altLang="en-US" sz="1200" dirty="0">
                <a:solidFill>
                  <a:srgbClr val="00467F"/>
                </a:solidFill>
                <a:latin typeface="Lato" panose="020F0502020204030203" pitchFamily="34" charset="0"/>
                <a:ea typeface="Lato" panose="020F0502020204030203" pitchFamily="34" charset="0"/>
                <a:cs typeface="Lato" panose="020F0502020204030203" pitchFamily="34" charset="0"/>
              </a:rPr>
              <a:t>Sealed internal linings, vapour barriers on walls and downlights drives more water vapour into the roof space.  Thicker ceiling insulation and sealing of </a:t>
            </a:r>
            <a:r>
              <a:rPr lang="en-AU" altLang="en-US" sz="1200" dirty="0" err="1">
                <a:solidFill>
                  <a:srgbClr val="00467F"/>
                </a:solidFill>
                <a:latin typeface="Lato" panose="020F0502020204030203" pitchFamily="34" charset="0"/>
                <a:ea typeface="Lato" panose="020F0502020204030203" pitchFamily="34" charset="0"/>
                <a:cs typeface="Lato" panose="020F0502020204030203" pitchFamily="34" charset="0"/>
              </a:rPr>
              <a:t>roofspace</a:t>
            </a:r>
            <a:r>
              <a:rPr lang="en-AU" altLang="en-US" sz="1200" dirty="0">
                <a:solidFill>
                  <a:srgbClr val="00467F"/>
                </a:solidFill>
                <a:latin typeface="Lato" panose="020F0502020204030203" pitchFamily="34" charset="0"/>
                <a:ea typeface="Lato" panose="020F0502020204030203" pitchFamily="34" charset="0"/>
                <a:cs typeface="Lato" panose="020F0502020204030203" pitchFamily="34" charset="0"/>
              </a:rPr>
              <a:t> traps moisture.</a:t>
            </a:r>
          </a:p>
        </p:txBody>
      </p:sp>
      <p:sp>
        <p:nvSpPr>
          <p:cNvPr id="2" name="TextBox 1">
            <a:extLst>
              <a:ext uri="{FF2B5EF4-FFF2-40B4-BE49-F238E27FC236}">
                <a16:creationId xmlns:a16="http://schemas.microsoft.com/office/drawing/2014/main" id="{EA1CE4CC-2BB2-0F0A-867C-1C5337906490}"/>
              </a:ext>
            </a:extLst>
          </p:cNvPr>
          <p:cNvSpPr txBox="1"/>
          <p:nvPr/>
        </p:nvSpPr>
        <p:spPr>
          <a:xfrm>
            <a:off x="822422" y="4256329"/>
            <a:ext cx="4319732" cy="1651734"/>
          </a:xfrm>
          <a:prstGeom prst="rect">
            <a:avLst/>
          </a:prstGeom>
          <a:noFill/>
        </p:spPr>
        <p:txBody>
          <a:bodyPr wrap="square" rtlCol="0">
            <a:spAutoFit/>
          </a:bodyPr>
          <a:lstStyle/>
          <a:p>
            <a:r>
              <a:rPr lang="en-AU" sz="3200" b="1" i="0" u="none" strike="noStrike" baseline="30000" dirty="0">
                <a:solidFill>
                  <a:srgbClr val="00467E"/>
                </a:solidFill>
                <a:latin typeface="Lato Medium" panose="020F0502020204030203" pitchFamily="34" charset="0"/>
                <a:ea typeface="Lato Medium" panose="020F0502020204030203" pitchFamily="34" charset="0"/>
                <a:cs typeface="Lato Medium" panose="020F0502020204030203" pitchFamily="34" charset="0"/>
              </a:rPr>
              <a:t>Roof Space Ventilation is being implemented to mitigate condensation risk in roofs. </a:t>
            </a:r>
          </a:p>
          <a:p>
            <a:r>
              <a:rPr lang="en-AU" sz="2400" b="1" i="0" u="none" strike="noStrike" baseline="30000" dirty="0">
                <a:solidFill>
                  <a:srgbClr val="00467E"/>
                </a:solidFill>
                <a:latin typeface="Lato Medium" panose="020F0502020204030203" pitchFamily="34" charset="0"/>
                <a:ea typeface="Lato Medium" panose="020F0502020204030203" pitchFamily="34" charset="0"/>
                <a:cs typeface="Lato Medium" panose="020F0502020204030203" pitchFamily="34" charset="0"/>
              </a:rPr>
              <a:t>Class 1, 2 and Class 4 (parts of buildings)</a:t>
            </a:r>
          </a:p>
          <a:p>
            <a:pPr marR="0" algn="l" rtl="0"/>
            <a:endParaRPr lang="en-AU" sz="3200" b="1" i="0" u="none" strike="noStrike" baseline="30000" dirty="0">
              <a:solidFill>
                <a:srgbClr val="00467E"/>
              </a:solidFill>
              <a:latin typeface="Lato Medium" panose="020F0502020204030203" pitchFamily="34" charset="0"/>
              <a:ea typeface="Lato Medium" panose="020F0502020204030203" pitchFamily="34" charset="0"/>
              <a:cs typeface="Lato Medium" panose="020F0502020204030203" pitchFamily="34" charset="0"/>
            </a:endParaRPr>
          </a:p>
        </p:txBody>
      </p:sp>
      <p:pic>
        <p:nvPicPr>
          <p:cNvPr id="5" name="Picture 4" descr="A logo for a company&#10;&#10;Description automatically generated">
            <a:extLst>
              <a:ext uri="{FF2B5EF4-FFF2-40B4-BE49-F238E27FC236}">
                <a16:creationId xmlns:a16="http://schemas.microsoft.com/office/drawing/2014/main" id="{38184316-6322-E942-6EE2-75D15BA9B52F}"/>
              </a:ext>
            </a:extLst>
          </p:cNvPr>
          <p:cNvPicPr>
            <a:picLocks noChangeAspect="1"/>
          </p:cNvPicPr>
          <p:nvPr/>
        </p:nvPicPr>
        <p:blipFill>
          <a:blip r:embed="rId6"/>
          <a:stretch>
            <a:fillRect/>
          </a:stretch>
        </p:blipFill>
        <p:spPr>
          <a:xfrm>
            <a:off x="790709" y="5986006"/>
            <a:ext cx="888565" cy="639767"/>
          </a:xfrm>
          <a:prstGeom prst="rect">
            <a:avLst/>
          </a:prstGeom>
        </p:spPr>
      </p:pic>
    </p:spTree>
    <p:extLst>
      <p:ext uri="{BB962C8B-B14F-4D97-AF65-F5344CB8AC3E}">
        <p14:creationId xmlns:p14="http://schemas.microsoft.com/office/powerpoint/2010/main" val="3135443635"/>
      </p:ext>
    </p:extLst>
  </p:cSld>
  <p:clrMapOvr>
    <a:masterClrMapping/>
  </p:clrMapOvr>
  <mc:AlternateContent xmlns:mc="http://schemas.openxmlformats.org/markup-compatibility/2006" xmlns:p14="http://schemas.microsoft.com/office/powerpoint/2010/main">
    <mc:Choice Requires="p14">
      <p:transition spd="med" p14:dur="700" advTm="51107">
        <p:fade/>
      </p:transition>
    </mc:Choice>
    <mc:Fallback xmlns="">
      <p:transition spd="med" advTm="51107">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map&#10;&#10;Description automatically generated">
            <a:extLst>
              <a:ext uri="{FF2B5EF4-FFF2-40B4-BE49-F238E27FC236}">
                <a16:creationId xmlns:a16="http://schemas.microsoft.com/office/drawing/2014/main" id="{95D6EEC4-FA9E-3CB7-8A10-E17E477DA26A}"/>
              </a:ext>
            </a:extLst>
          </p:cNvPr>
          <p:cNvPicPr>
            <a:picLocks noChangeAspect="1"/>
          </p:cNvPicPr>
          <p:nvPr/>
        </p:nvPicPr>
        <p:blipFill>
          <a:blip r:embed="rId3"/>
          <a:stretch>
            <a:fillRect/>
          </a:stretch>
        </p:blipFill>
        <p:spPr>
          <a:xfrm>
            <a:off x="1" y="0"/>
            <a:ext cx="12192000" cy="6858000"/>
          </a:xfrm>
          <a:prstGeom prst="rect">
            <a:avLst/>
          </a:prstGeom>
        </p:spPr>
      </p:pic>
      <p:sp>
        <p:nvSpPr>
          <p:cNvPr id="12" name="TextBox 11">
            <a:extLst>
              <a:ext uri="{FF2B5EF4-FFF2-40B4-BE49-F238E27FC236}">
                <a16:creationId xmlns:a16="http://schemas.microsoft.com/office/drawing/2014/main" id="{DBAE1467-33F8-DBAA-D109-A51A1406996D}"/>
              </a:ext>
            </a:extLst>
          </p:cNvPr>
          <p:cNvSpPr txBox="1"/>
          <p:nvPr/>
        </p:nvSpPr>
        <p:spPr>
          <a:xfrm>
            <a:off x="778834" y="943246"/>
            <a:ext cx="10622456" cy="625812"/>
          </a:xfrm>
          <a:prstGeom prst="rect">
            <a:avLst/>
          </a:prstGeom>
          <a:noFill/>
        </p:spPr>
        <p:txBody>
          <a:bodyPr wrap="square" rtlCol="0">
            <a:spAutoFit/>
          </a:bodyPr>
          <a:lstStyle/>
          <a:p>
            <a:r>
              <a:rPr lang="en-AU" sz="5200" b="0" i="0" u="none" strike="noStrike" baseline="30000" dirty="0">
                <a:solidFill>
                  <a:srgbClr val="00467E"/>
                </a:solidFill>
                <a:latin typeface="Lato Light" panose="020F0502020204030203" pitchFamily="34" charset="0"/>
                <a:ea typeface="Lato Light" panose="020F0502020204030203" pitchFamily="34" charset="0"/>
                <a:cs typeface="Lato Light" panose="020F0502020204030203" pitchFamily="34" charset="0"/>
              </a:rPr>
              <a:t>NCC2022 VENTILATION OF ROOF SPACES</a:t>
            </a:r>
          </a:p>
        </p:txBody>
      </p:sp>
      <p:sp>
        <p:nvSpPr>
          <p:cNvPr id="13" name="TextBox 12">
            <a:extLst>
              <a:ext uri="{FF2B5EF4-FFF2-40B4-BE49-F238E27FC236}">
                <a16:creationId xmlns:a16="http://schemas.microsoft.com/office/drawing/2014/main" id="{B54AE9A7-2E66-B313-512F-C254D42A1143}"/>
              </a:ext>
            </a:extLst>
          </p:cNvPr>
          <p:cNvSpPr txBox="1"/>
          <p:nvPr/>
        </p:nvSpPr>
        <p:spPr>
          <a:xfrm>
            <a:off x="790709" y="1561633"/>
            <a:ext cx="9012509" cy="1077218"/>
          </a:xfrm>
          <a:prstGeom prst="rect">
            <a:avLst/>
          </a:prstGeom>
          <a:noFill/>
        </p:spPr>
        <p:txBody>
          <a:bodyPr wrap="square" rtlCol="0">
            <a:spAutoFit/>
          </a:bodyPr>
          <a:lstStyle/>
          <a:p>
            <a:r>
              <a:rPr lang="en-AU" sz="3200" b="1" i="0" u="none" strike="noStrike" baseline="30000" dirty="0">
                <a:solidFill>
                  <a:srgbClr val="00467E"/>
                </a:solidFill>
                <a:latin typeface="Lato Medium" panose="020F0502020204030203" pitchFamily="34" charset="0"/>
                <a:ea typeface="Lato Medium" panose="020F0502020204030203" pitchFamily="34" charset="0"/>
                <a:cs typeface="Lato Medium" panose="020F0502020204030203" pitchFamily="34" charset="0"/>
              </a:rPr>
              <a:t>ABCB Housing Provisions Standard prescribe </a:t>
            </a:r>
            <a:r>
              <a:rPr lang="en-AU" sz="3200" b="1" i="0" u="none" strike="noStrike" baseline="30000" dirty="0" err="1">
                <a:solidFill>
                  <a:srgbClr val="00467E"/>
                </a:solidFill>
                <a:latin typeface="Lato Medium" panose="020F0502020204030203" pitchFamily="34" charset="0"/>
                <a:ea typeface="Lato Medium" panose="020F0502020204030203" pitchFamily="34" charset="0"/>
                <a:cs typeface="Lato Medium" panose="020F0502020204030203" pitchFamily="34" charset="0"/>
              </a:rPr>
              <a:t>DtS</a:t>
            </a:r>
            <a:r>
              <a:rPr lang="en-AU" sz="3200" b="1" i="0" u="none" strike="noStrike" baseline="30000" dirty="0">
                <a:solidFill>
                  <a:srgbClr val="00467E"/>
                </a:solidFill>
                <a:latin typeface="Lato Medium" panose="020F0502020204030203" pitchFamily="34" charset="0"/>
                <a:ea typeface="Lato Medium" panose="020F0502020204030203" pitchFamily="34" charset="0"/>
                <a:cs typeface="Lato Medium" panose="020F0502020204030203" pitchFamily="34" charset="0"/>
              </a:rPr>
              <a:t> acceptable forms of construction for NCC2022.</a:t>
            </a:r>
          </a:p>
          <a:p>
            <a:pPr marR="0" algn="l" rtl="0"/>
            <a:endParaRPr lang="en-AU" sz="3200" b="1" i="0" u="none" strike="noStrike" baseline="30000" dirty="0">
              <a:solidFill>
                <a:srgbClr val="00467E"/>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14" name="TextBox 13">
            <a:extLst>
              <a:ext uri="{FF2B5EF4-FFF2-40B4-BE49-F238E27FC236}">
                <a16:creationId xmlns:a16="http://schemas.microsoft.com/office/drawing/2014/main" id="{BC1D177D-6A3C-9D77-8538-F0F0633F8003}"/>
              </a:ext>
            </a:extLst>
          </p:cNvPr>
          <p:cNvSpPr txBox="1"/>
          <p:nvPr/>
        </p:nvSpPr>
        <p:spPr>
          <a:xfrm>
            <a:off x="790710" y="2203603"/>
            <a:ext cx="8246964" cy="929485"/>
          </a:xfrm>
          <a:prstGeom prst="rect">
            <a:avLst/>
          </a:prstGeom>
          <a:noFill/>
        </p:spPr>
        <p:txBody>
          <a:bodyPr wrap="square" rtlCol="0">
            <a:spAutoFit/>
          </a:bodyPr>
          <a:lstStyle/>
          <a:p>
            <a:pPr>
              <a:lnSpc>
                <a:spcPct val="120000"/>
              </a:lnSpc>
              <a:spcBef>
                <a:spcPts val="0"/>
              </a:spcBef>
            </a:pPr>
            <a:r>
              <a:rPr lang="en-AU" sz="1600" dirty="0">
                <a:latin typeface="Lato" panose="020F0502020204030203" pitchFamily="34" charset="77"/>
              </a:rPr>
              <a:t>Exhaust systems to discharge direct to outdoor air &amp;  </a:t>
            </a:r>
            <a:br>
              <a:rPr lang="en-AU" sz="1600" dirty="0">
                <a:latin typeface="Lato" panose="020F0502020204030203" pitchFamily="34" charset="77"/>
              </a:rPr>
            </a:br>
            <a:r>
              <a:rPr lang="en-AU" sz="1600" dirty="0">
                <a:latin typeface="Lato" panose="020F0502020204030203" pitchFamily="34" charset="77"/>
              </a:rPr>
              <a:t>Roof Space Ventilation for houses in climate zones 6,7 &amp; 8</a:t>
            </a:r>
          </a:p>
          <a:p>
            <a:r>
              <a:rPr lang="en-AU" sz="1600" dirty="0">
                <a:solidFill>
                  <a:srgbClr val="000000"/>
                </a:solidFill>
                <a:latin typeface="Lato" panose="020F0502020204030203" pitchFamily="34" charset="0"/>
                <a:ea typeface="Lato" panose="020F0502020204030203" pitchFamily="34" charset="0"/>
                <a:cs typeface="Lato" panose="020F0502020204030203" pitchFamily="34" charset="0"/>
              </a:rPr>
              <a:t> </a:t>
            </a:r>
          </a:p>
        </p:txBody>
      </p:sp>
      <p:sp>
        <p:nvSpPr>
          <p:cNvPr id="2" name="Rectangle 1">
            <a:extLst>
              <a:ext uri="{FF2B5EF4-FFF2-40B4-BE49-F238E27FC236}">
                <a16:creationId xmlns:a16="http://schemas.microsoft.com/office/drawing/2014/main" id="{F925D9B2-EB06-069A-035F-A4FCDB50B0CF}"/>
              </a:ext>
            </a:extLst>
          </p:cNvPr>
          <p:cNvSpPr/>
          <p:nvPr/>
        </p:nvSpPr>
        <p:spPr>
          <a:xfrm>
            <a:off x="778834" y="5914754"/>
            <a:ext cx="864909" cy="779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logo for a company&#10;&#10;Description automatically generated">
            <a:extLst>
              <a:ext uri="{FF2B5EF4-FFF2-40B4-BE49-F238E27FC236}">
                <a16:creationId xmlns:a16="http://schemas.microsoft.com/office/drawing/2014/main" id="{48168615-0E1B-C4B6-A665-C1DF71E12949}"/>
              </a:ext>
            </a:extLst>
          </p:cNvPr>
          <p:cNvPicPr>
            <a:picLocks noChangeAspect="1"/>
          </p:cNvPicPr>
          <p:nvPr/>
        </p:nvPicPr>
        <p:blipFill>
          <a:blip r:embed="rId4"/>
          <a:stretch>
            <a:fillRect/>
          </a:stretch>
        </p:blipFill>
        <p:spPr>
          <a:xfrm>
            <a:off x="790709" y="5986006"/>
            <a:ext cx="888565" cy="639767"/>
          </a:xfrm>
          <a:prstGeom prst="rect">
            <a:avLst/>
          </a:prstGeom>
        </p:spPr>
      </p:pic>
    </p:spTree>
    <p:extLst>
      <p:ext uri="{BB962C8B-B14F-4D97-AF65-F5344CB8AC3E}">
        <p14:creationId xmlns:p14="http://schemas.microsoft.com/office/powerpoint/2010/main" val="1333756696"/>
      </p:ext>
    </p:extLst>
  </p:cSld>
  <p:clrMapOvr>
    <a:masterClrMapping/>
  </p:clrMapOvr>
  <mc:AlternateContent xmlns:mc="http://schemas.openxmlformats.org/markup-compatibility/2006" xmlns:p14="http://schemas.microsoft.com/office/powerpoint/2010/main">
    <mc:Choice Requires="p14">
      <p:transition spd="med" p14:dur="700" advTm="59559">
        <p:fade/>
      </p:transition>
    </mc:Choice>
    <mc:Fallback xmlns="">
      <p:transition spd="med" advTm="59559">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blue and black logo&#10;&#10;Description automatically generated">
            <a:extLst>
              <a:ext uri="{FF2B5EF4-FFF2-40B4-BE49-F238E27FC236}">
                <a16:creationId xmlns:a16="http://schemas.microsoft.com/office/drawing/2014/main" id="{7450322C-CBC0-830A-4695-AFB01244E2FD}"/>
              </a:ext>
            </a:extLst>
          </p:cNvPr>
          <p:cNvPicPr>
            <a:picLocks noChangeAspect="1"/>
          </p:cNvPicPr>
          <p:nvPr/>
        </p:nvPicPr>
        <p:blipFill>
          <a:blip r:embed="rId3"/>
          <a:stretch>
            <a:fillRect/>
          </a:stretch>
        </p:blipFill>
        <p:spPr>
          <a:xfrm>
            <a:off x="0" y="0"/>
            <a:ext cx="12191999" cy="6858000"/>
          </a:xfrm>
          <a:prstGeom prst="rect">
            <a:avLst/>
          </a:prstGeom>
        </p:spPr>
      </p:pic>
      <p:sp>
        <p:nvSpPr>
          <p:cNvPr id="13" name="TextBox 12">
            <a:extLst>
              <a:ext uri="{FF2B5EF4-FFF2-40B4-BE49-F238E27FC236}">
                <a16:creationId xmlns:a16="http://schemas.microsoft.com/office/drawing/2014/main" id="{B54AE9A7-2E66-B313-512F-C254D42A1143}"/>
              </a:ext>
            </a:extLst>
          </p:cNvPr>
          <p:cNvSpPr txBox="1"/>
          <p:nvPr/>
        </p:nvSpPr>
        <p:spPr>
          <a:xfrm>
            <a:off x="1301675" y="1605177"/>
            <a:ext cx="10099615" cy="666849"/>
          </a:xfrm>
          <a:prstGeom prst="rect">
            <a:avLst/>
          </a:prstGeom>
          <a:noFill/>
        </p:spPr>
        <p:txBody>
          <a:bodyPr wrap="square" rtlCol="0">
            <a:spAutoFit/>
          </a:bodyPr>
          <a:lstStyle/>
          <a:p>
            <a:r>
              <a:rPr lang="en-AU" sz="1600" dirty="0">
                <a:latin typeface="Lato" panose="020F0502020204030203" pitchFamily="34" charset="0"/>
                <a:ea typeface="Lato" panose="020F0502020204030203" pitchFamily="34" charset="0"/>
                <a:cs typeface="Lato" panose="020F0502020204030203" pitchFamily="34" charset="0"/>
              </a:rPr>
              <a:t>Mainstream Housing Roof Types</a:t>
            </a:r>
          </a:p>
          <a:p>
            <a:pPr marR="0" algn="l" rtl="0"/>
            <a:endParaRPr lang="en-AU" sz="3200" b="1" i="0" u="none" strike="noStrike" baseline="30000" dirty="0">
              <a:solidFill>
                <a:srgbClr val="00467E"/>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8" name="TextBox 7">
            <a:extLst>
              <a:ext uri="{FF2B5EF4-FFF2-40B4-BE49-F238E27FC236}">
                <a16:creationId xmlns:a16="http://schemas.microsoft.com/office/drawing/2014/main" id="{867B7D36-56B9-8E1A-6C40-69F6EBD861A8}"/>
              </a:ext>
            </a:extLst>
          </p:cNvPr>
          <p:cNvSpPr txBox="1"/>
          <p:nvPr/>
        </p:nvSpPr>
        <p:spPr>
          <a:xfrm>
            <a:off x="778834" y="943246"/>
            <a:ext cx="11302004" cy="646331"/>
          </a:xfrm>
          <a:prstGeom prst="rect">
            <a:avLst/>
          </a:prstGeom>
          <a:noFill/>
        </p:spPr>
        <p:txBody>
          <a:bodyPr wrap="square" rtlCol="0">
            <a:spAutoFit/>
          </a:bodyPr>
          <a:lstStyle/>
          <a:p>
            <a:r>
              <a:rPr lang="en-AU" sz="5400" b="0" i="0" u="none" strike="noStrike" cap="all" baseline="30000" dirty="0">
                <a:solidFill>
                  <a:srgbClr val="00467E"/>
                </a:solidFill>
                <a:latin typeface="Lato Light" panose="020F0502020204030203" pitchFamily="34" charset="0"/>
                <a:ea typeface="Lato Light" panose="020F0502020204030203" pitchFamily="34" charset="0"/>
                <a:cs typeface="Lato Light" panose="020F0502020204030203" pitchFamily="34" charset="0"/>
              </a:rPr>
              <a:t>Deemed to Satisfy Compliance Paths </a:t>
            </a:r>
          </a:p>
        </p:txBody>
      </p:sp>
      <p:sp>
        <p:nvSpPr>
          <p:cNvPr id="7" name="TextBox 6">
            <a:extLst>
              <a:ext uri="{FF2B5EF4-FFF2-40B4-BE49-F238E27FC236}">
                <a16:creationId xmlns:a16="http://schemas.microsoft.com/office/drawing/2014/main" id="{B896F3E1-11EF-DCDA-DC59-A27AC661FE5F}"/>
              </a:ext>
            </a:extLst>
          </p:cNvPr>
          <p:cNvSpPr txBox="1"/>
          <p:nvPr/>
        </p:nvSpPr>
        <p:spPr>
          <a:xfrm>
            <a:off x="6766560" y="1402451"/>
            <a:ext cx="4249269" cy="400110"/>
          </a:xfrm>
          <a:prstGeom prst="rect">
            <a:avLst/>
          </a:prstGeom>
          <a:noFill/>
        </p:spPr>
        <p:txBody>
          <a:bodyPr wrap="square" rtlCol="0">
            <a:spAutoFit/>
          </a:bodyPr>
          <a:lstStyle/>
          <a:p>
            <a:pPr algn="r"/>
            <a:r>
              <a:rPr lang="en-AU" sz="3000" b="0" i="0" u="none" strike="noStrike" cap="all" baseline="30000" dirty="0">
                <a:solidFill>
                  <a:srgbClr val="00467E"/>
                </a:solidFill>
                <a:latin typeface="Lato" panose="020F0502020204030203" pitchFamily="34" charset="0"/>
                <a:ea typeface="Lato" panose="020F0502020204030203" pitchFamily="34" charset="0"/>
                <a:cs typeface="Lato" panose="020F0502020204030203" pitchFamily="34" charset="0"/>
              </a:rPr>
              <a:t>for Roof Space Ventilation</a:t>
            </a:r>
          </a:p>
        </p:txBody>
      </p:sp>
      <p:pic>
        <p:nvPicPr>
          <p:cNvPr id="9" name="Picture 8" descr="A diagram of a roof&#10;&#10;Description automatically generated">
            <a:extLst>
              <a:ext uri="{FF2B5EF4-FFF2-40B4-BE49-F238E27FC236}">
                <a16:creationId xmlns:a16="http://schemas.microsoft.com/office/drawing/2014/main" id="{7EF92C7D-A2D1-238F-2B5A-14E09E524DD4}"/>
              </a:ext>
            </a:extLst>
          </p:cNvPr>
          <p:cNvPicPr>
            <a:picLocks noChangeAspect="1"/>
          </p:cNvPicPr>
          <p:nvPr/>
        </p:nvPicPr>
        <p:blipFill>
          <a:blip r:embed="rId4"/>
          <a:stretch>
            <a:fillRect/>
          </a:stretch>
        </p:blipFill>
        <p:spPr>
          <a:xfrm>
            <a:off x="1362342" y="1994574"/>
            <a:ext cx="9565492" cy="3562164"/>
          </a:xfrm>
          <a:prstGeom prst="rect">
            <a:avLst/>
          </a:prstGeom>
        </p:spPr>
      </p:pic>
      <p:pic>
        <p:nvPicPr>
          <p:cNvPr id="10" name="Picture 9" descr="A logo for a company&#10;&#10;Description automatically generated">
            <a:extLst>
              <a:ext uri="{FF2B5EF4-FFF2-40B4-BE49-F238E27FC236}">
                <a16:creationId xmlns:a16="http://schemas.microsoft.com/office/drawing/2014/main" id="{4BC54829-FA0A-2416-704E-CC0E674188F7}"/>
              </a:ext>
            </a:extLst>
          </p:cNvPr>
          <p:cNvPicPr>
            <a:picLocks noChangeAspect="1"/>
          </p:cNvPicPr>
          <p:nvPr/>
        </p:nvPicPr>
        <p:blipFill>
          <a:blip r:embed="rId5"/>
          <a:stretch>
            <a:fillRect/>
          </a:stretch>
        </p:blipFill>
        <p:spPr>
          <a:xfrm>
            <a:off x="790709" y="5986006"/>
            <a:ext cx="888565" cy="639767"/>
          </a:xfrm>
          <a:prstGeom prst="rect">
            <a:avLst/>
          </a:prstGeom>
        </p:spPr>
      </p:pic>
    </p:spTree>
    <p:extLst>
      <p:ext uri="{BB962C8B-B14F-4D97-AF65-F5344CB8AC3E}">
        <p14:creationId xmlns:p14="http://schemas.microsoft.com/office/powerpoint/2010/main" val="1020659694"/>
      </p:ext>
    </p:extLst>
  </p:cSld>
  <p:clrMapOvr>
    <a:masterClrMapping/>
  </p:clrMapOvr>
  <mc:AlternateContent xmlns:mc="http://schemas.openxmlformats.org/markup-compatibility/2006" xmlns:p14="http://schemas.microsoft.com/office/powerpoint/2010/main">
    <mc:Choice Requires="p14">
      <p:transition spd="med" p14:dur="700" advTm="45133">
        <p:fade/>
      </p:transition>
    </mc:Choice>
    <mc:Fallback xmlns="">
      <p:transition spd="med" advTm="45133">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690DEF74-5D49-805B-0487-68B91AFDD948}"/>
              </a:ext>
            </a:extLst>
          </p:cNvPr>
          <p:cNvPicPr>
            <a:picLocks noChangeAspect="1"/>
          </p:cNvPicPr>
          <p:nvPr/>
        </p:nvPicPr>
        <p:blipFill>
          <a:blip r:embed="rId3"/>
          <a:stretch>
            <a:fillRect/>
          </a:stretch>
        </p:blipFill>
        <p:spPr>
          <a:xfrm>
            <a:off x="0" y="0"/>
            <a:ext cx="12191999" cy="6858000"/>
          </a:xfrm>
          <a:prstGeom prst="rect">
            <a:avLst/>
          </a:prstGeom>
        </p:spPr>
      </p:pic>
      <p:sp>
        <p:nvSpPr>
          <p:cNvPr id="2" name="TextBox 1">
            <a:extLst>
              <a:ext uri="{FF2B5EF4-FFF2-40B4-BE49-F238E27FC236}">
                <a16:creationId xmlns:a16="http://schemas.microsoft.com/office/drawing/2014/main" id="{F6282549-080D-E253-C164-5AA6333D7B26}"/>
              </a:ext>
            </a:extLst>
          </p:cNvPr>
          <p:cNvSpPr txBox="1"/>
          <p:nvPr/>
        </p:nvSpPr>
        <p:spPr>
          <a:xfrm>
            <a:off x="778834" y="943246"/>
            <a:ext cx="12808074" cy="605294"/>
          </a:xfrm>
          <a:prstGeom prst="rect">
            <a:avLst/>
          </a:prstGeom>
          <a:noFill/>
        </p:spPr>
        <p:txBody>
          <a:bodyPr wrap="square" rtlCol="0">
            <a:spAutoFit/>
          </a:bodyPr>
          <a:lstStyle/>
          <a:p>
            <a:pPr marR="0" algn="l" rtl="0"/>
            <a:r>
              <a:rPr lang="en-AU" sz="5000" b="0" i="0" u="none" strike="noStrike" cap="all" baseline="30000" dirty="0">
                <a:solidFill>
                  <a:srgbClr val="00467E"/>
                </a:solidFill>
                <a:latin typeface="Lato Light" panose="020F0502020204030203" pitchFamily="34" charset="0"/>
                <a:ea typeface="Lato Light" panose="020F0502020204030203" pitchFamily="34" charset="0"/>
                <a:cs typeface="Lato Light" panose="020F0502020204030203" pitchFamily="34" charset="0"/>
              </a:rPr>
              <a:t>NC2022 Roof Space Ventilation Requirements</a:t>
            </a:r>
          </a:p>
        </p:txBody>
      </p:sp>
      <p:sp>
        <p:nvSpPr>
          <p:cNvPr id="6" name="TextBox 5">
            <a:extLst>
              <a:ext uri="{FF2B5EF4-FFF2-40B4-BE49-F238E27FC236}">
                <a16:creationId xmlns:a16="http://schemas.microsoft.com/office/drawing/2014/main" id="{EC812E19-B886-9AD8-776C-36B5DDD723DB}"/>
              </a:ext>
            </a:extLst>
          </p:cNvPr>
          <p:cNvSpPr txBox="1"/>
          <p:nvPr/>
        </p:nvSpPr>
        <p:spPr>
          <a:xfrm>
            <a:off x="822423" y="4638331"/>
            <a:ext cx="10602197" cy="954107"/>
          </a:xfrm>
          <a:prstGeom prst="rect">
            <a:avLst/>
          </a:prstGeom>
          <a:noFill/>
        </p:spPr>
        <p:txBody>
          <a:bodyPr wrap="square" numCol="1" rtlCol="0">
            <a:spAutoFit/>
          </a:bodyPr>
          <a:lstStyle/>
          <a:p>
            <a:pPr marL="0" indent="0">
              <a:buNone/>
            </a:pPr>
            <a:r>
              <a:rPr lang="en-AU" sz="1400" b="0" i="0" u="none" strike="noStrike" baseline="0" dirty="0">
                <a:solidFill>
                  <a:srgbClr val="000000"/>
                </a:solidFill>
                <a:latin typeface="Lato" panose="020F0502020204030203" pitchFamily="34" charset="0"/>
                <a:ea typeface="Lato" panose="020F0502020204030203" pitchFamily="34" charset="0"/>
                <a:cs typeface="Lato" panose="020F0502020204030203" pitchFamily="34" charset="0"/>
              </a:rPr>
              <a:t>Table Notes:</a:t>
            </a:r>
          </a:p>
          <a:p>
            <a:pPr marL="342900" indent="-342900">
              <a:buFont typeface="+mj-lt"/>
              <a:buAutoNum type="arabicPeriod"/>
            </a:pPr>
            <a:r>
              <a:rPr lang="en-AU" sz="1400" b="0" i="0" u="none" strike="noStrike" baseline="0" dirty="0">
                <a:solidFill>
                  <a:srgbClr val="000000"/>
                </a:solidFill>
                <a:latin typeface="Lato" panose="020F0502020204030203" pitchFamily="34" charset="0"/>
                <a:ea typeface="Lato" panose="020F0502020204030203" pitchFamily="34" charset="0"/>
                <a:cs typeface="Lato" panose="020F0502020204030203" pitchFamily="34" charset="0"/>
              </a:rPr>
              <a:t>Ventilation openings are specified as a minimum free open area per metre length of the longest horizontal dimension of the roof.</a:t>
            </a:r>
          </a:p>
          <a:p>
            <a:pPr marL="342900" indent="-342900">
              <a:buFont typeface="+mj-lt"/>
              <a:buAutoNum type="arabicPeriod"/>
            </a:pPr>
            <a:r>
              <a:rPr lang="en-AU" sz="1400" b="0" i="0" u="none" strike="noStrike" baseline="0" dirty="0">
                <a:solidFill>
                  <a:srgbClr val="000000"/>
                </a:solidFill>
                <a:latin typeface="Lato" panose="020F0502020204030203" pitchFamily="34" charset="0"/>
                <a:ea typeface="Lato" panose="020F0502020204030203" pitchFamily="34" charset="0"/>
                <a:cs typeface="Lato" panose="020F0502020204030203" pitchFamily="34" charset="0"/>
              </a:rPr>
              <a:t>For the purposes of this Table, high level openings are openings provided at the ridge or not more than 900 mm below the ridge or highest point of the roof space, measured vertically.</a:t>
            </a:r>
            <a:endParaRPr lang="en-AU" sz="1600" dirty="0">
              <a:solidFill>
                <a:srgbClr val="000000"/>
              </a:solidFill>
              <a:latin typeface="Lato" panose="020F0502020204030203" pitchFamily="34" charset="0"/>
              <a:ea typeface="Lato" panose="020F0502020204030203" pitchFamily="34" charset="0"/>
              <a:cs typeface="Lato" panose="020F0502020204030203" pitchFamily="34" charset="0"/>
            </a:endParaRPr>
          </a:p>
        </p:txBody>
      </p:sp>
      <p:sp>
        <p:nvSpPr>
          <p:cNvPr id="3" name="Rectangle 2">
            <a:extLst>
              <a:ext uri="{FF2B5EF4-FFF2-40B4-BE49-F238E27FC236}">
                <a16:creationId xmlns:a16="http://schemas.microsoft.com/office/drawing/2014/main" id="{71C7459B-81D6-6F92-1F01-A2D7EFD9B8FA}"/>
              </a:ext>
            </a:extLst>
          </p:cNvPr>
          <p:cNvSpPr/>
          <p:nvPr/>
        </p:nvSpPr>
        <p:spPr>
          <a:xfrm>
            <a:off x="767380" y="3684224"/>
            <a:ext cx="10645786" cy="954107"/>
          </a:xfrm>
          <a:prstGeom prst="rect">
            <a:avLst/>
          </a:prstGeom>
          <a:noFill/>
          <a:ln w="34925">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4D70EED2-7EF8-B4CD-8C8A-F10D20510395}"/>
              </a:ext>
            </a:extLst>
          </p:cNvPr>
          <p:cNvSpPr/>
          <p:nvPr/>
        </p:nvSpPr>
        <p:spPr>
          <a:xfrm>
            <a:off x="778834" y="5914754"/>
            <a:ext cx="864909" cy="779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descr="A logo for a company&#10;&#10;Description automatically generated">
            <a:extLst>
              <a:ext uri="{FF2B5EF4-FFF2-40B4-BE49-F238E27FC236}">
                <a16:creationId xmlns:a16="http://schemas.microsoft.com/office/drawing/2014/main" id="{C312ADAB-C6E6-534B-DD8D-45F5A3C40AF5}"/>
              </a:ext>
            </a:extLst>
          </p:cNvPr>
          <p:cNvPicPr>
            <a:picLocks noChangeAspect="1"/>
          </p:cNvPicPr>
          <p:nvPr/>
        </p:nvPicPr>
        <p:blipFill>
          <a:blip r:embed="rId4"/>
          <a:stretch>
            <a:fillRect/>
          </a:stretch>
        </p:blipFill>
        <p:spPr>
          <a:xfrm>
            <a:off x="790709" y="5986006"/>
            <a:ext cx="888565" cy="639767"/>
          </a:xfrm>
          <a:prstGeom prst="rect">
            <a:avLst/>
          </a:prstGeom>
        </p:spPr>
      </p:pic>
    </p:spTree>
    <p:extLst>
      <p:ext uri="{BB962C8B-B14F-4D97-AF65-F5344CB8AC3E}">
        <p14:creationId xmlns:p14="http://schemas.microsoft.com/office/powerpoint/2010/main" val="3181122903"/>
      </p:ext>
    </p:extLst>
  </p:cSld>
  <p:clrMapOvr>
    <a:masterClrMapping/>
  </p:clrMapOvr>
  <mc:AlternateContent xmlns:mc="http://schemas.openxmlformats.org/markup-compatibility/2006" xmlns:p14="http://schemas.microsoft.com/office/powerpoint/2010/main">
    <mc:Choice Requires="p14">
      <p:transition spd="med" p14:dur="700" advTm="46265">
        <p:fade/>
      </p:transition>
    </mc:Choice>
    <mc:Fallback xmlns="">
      <p:transition spd="med" advTm="46265">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close-up of a roof&#10;&#10;Description automatically generated">
            <a:extLst>
              <a:ext uri="{FF2B5EF4-FFF2-40B4-BE49-F238E27FC236}">
                <a16:creationId xmlns:a16="http://schemas.microsoft.com/office/drawing/2014/main" id="{10DC5C23-63F2-C94F-D8F7-9AC94F3E8BA7}"/>
              </a:ext>
            </a:extLst>
          </p:cNvPr>
          <p:cNvPicPr>
            <a:picLocks noChangeAspect="1"/>
          </p:cNvPicPr>
          <p:nvPr/>
        </p:nvPicPr>
        <p:blipFill>
          <a:blip r:embed="rId3"/>
          <a:stretch>
            <a:fillRect/>
          </a:stretch>
        </p:blipFill>
        <p:spPr>
          <a:xfrm>
            <a:off x="1" y="0"/>
            <a:ext cx="12191999" cy="6858000"/>
          </a:xfrm>
          <a:prstGeom prst="rect">
            <a:avLst/>
          </a:prstGeom>
        </p:spPr>
      </p:pic>
      <p:sp>
        <p:nvSpPr>
          <p:cNvPr id="6" name="TextBox 5">
            <a:extLst>
              <a:ext uri="{FF2B5EF4-FFF2-40B4-BE49-F238E27FC236}">
                <a16:creationId xmlns:a16="http://schemas.microsoft.com/office/drawing/2014/main" id="{3035266F-AFB0-A3B1-B282-B28E3B25F55E}"/>
              </a:ext>
            </a:extLst>
          </p:cNvPr>
          <p:cNvSpPr txBox="1"/>
          <p:nvPr/>
        </p:nvSpPr>
        <p:spPr>
          <a:xfrm>
            <a:off x="778834" y="943246"/>
            <a:ext cx="7570509" cy="1754326"/>
          </a:xfrm>
          <a:prstGeom prst="rect">
            <a:avLst/>
          </a:prstGeom>
          <a:noFill/>
        </p:spPr>
        <p:txBody>
          <a:bodyPr wrap="square" rtlCol="0">
            <a:spAutoFit/>
          </a:bodyPr>
          <a:lstStyle/>
          <a:p>
            <a:pPr marR="0" algn="l" rtl="0"/>
            <a:r>
              <a:rPr lang="en-AU" sz="5400" b="0" i="0" u="none" strike="noStrike" cap="all" baseline="30000" dirty="0">
                <a:solidFill>
                  <a:srgbClr val="00467E"/>
                </a:solidFill>
                <a:latin typeface="Lato Light" panose="020F0502020204030203" pitchFamily="34" charset="0"/>
                <a:ea typeface="Lato Light" panose="020F0502020204030203" pitchFamily="34" charset="0"/>
                <a:cs typeface="Lato Light" panose="020F0502020204030203" pitchFamily="34" charset="0"/>
              </a:rPr>
              <a:t>PROFILE OPENINGS PROVIDE ACCESS TO Roof </a:t>
            </a:r>
            <a:br>
              <a:rPr lang="en-AU" sz="5400" b="0" i="0" u="none" strike="noStrike" cap="all" baseline="30000" dirty="0">
                <a:solidFill>
                  <a:srgbClr val="00467E"/>
                </a:solidFill>
                <a:latin typeface="Lato Light" panose="020F0502020204030203" pitchFamily="34" charset="0"/>
                <a:ea typeface="Lato Light" panose="020F0502020204030203" pitchFamily="34" charset="0"/>
                <a:cs typeface="Lato Light" panose="020F0502020204030203" pitchFamily="34" charset="0"/>
              </a:rPr>
            </a:br>
            <a:r>
              <a:rPr lang="en-AU" sz="5400" b="0" i="0" u="none" strike="noStrike" cap="all" baseline="30000" dirty="0">
                <a:solidFill>
                  <a:srgbClr val="00467E"/>
                </a:solidFill>
                <a:latin typeface="Lato Light" panose="020F0502020204030203" pitchFamily="34" charset="0"/>
                <a:ea typeface="Lato Light" panose="020F0502020204030203" pitchFamily="34" charset="0"/>
                <a:cs typeface="Lato Light" panose="020F0502020204030203" pitchFamily="34" charset="0"/>
              </a:rPr>
              <a:t>Space Ventilation </a:t>
            </a:r>
          </a:p>
        </p:txBody>
      </p:sp>
      <p:sp>
        <p:nvSpPr>
          <p:cNvPr id="7" name="TextBox 6">
            <a:extLst>
              <a:ext uri="{FF2B5EF4-FFF2-40B4-BE49-F238E27FC236}">
                <a16:creationId xmlns:a16="http://schemas.microsoft.com/office/drawing/2014/main" id="{CBD2BD77-2207-8A99-CEA6-3032632D7044}"/>
              </a:ext>
            </a:extLst>
          </p:cNvPr>
          <p:cNvSpPr txBox="1"/>
          <p:nvPr/>
        </p:nvSpPr>
        <p:spPr>
          <a:xfrm>
            <a:off x="790709" y="2604140"/>
            <a:ext cx="5152214" cy="748923"/>
          </a:xfrm>
          <a:prstGeom prst="rect">
            <a:avLst/>
          </a:prstGeom>
          <a:noFill/>
        </p:spPr>
        <p:txBody>
          <a:bodyPr wrap="square" rtlCol="0">
            <a:spAutoFit/>
          </a:bodyPr>
          <a:lstStyle/>
          <a:p>
            <a:pPr marR="0" algn="l" rtl="0"/>
            <a:r>
              <a:rPr lang="en-AU" sz="3200" b="1" i="0" u="none" strike="noStrike" baseline="30000" dirty="0">
                <a:solidFill>
                  <a:srgbClr val="00467E"/>
                </a:solidFill>
                <a:latin typeface="Lato Medium" panose="020F0502020204030203" pitchFamily="34" charset="0"/>
                <a:ea typeface="Lato Medium" panose="020F0502020204030203" pitchFamily="34" charset="0"/>
                <a:cs typeface="Lato Medium" panose="020F0502020204030203" pitchFamily="34" charset="0"/>
              </a:rPr>
              <a:t>Open area of Typical Corrugated Profile &gt;7,000mm2/m</a:t>
            </a:r>
          </a:p>
        </p:txBody>
      </p:sp>
      <p:sp>
        <p:nvSpPr>
          <p:cNvPr id="11" name="TextBox 10">
            <a:extLst>
              <a:ext uri="{FF2B5EF4-FFF2-40B4-BE49-F238E27FC236}">
                <a16:creationId xmlns:a16="http://schemas.microsoft.com/office/drawing/2014/main" id="{053AB5C0-A120-31FE-CDD0-CFE1ACD6F25B}"/>
              </a:ext>
            </a:extLst>
          </p:cNvPr>
          <p:cNvSpPr txBox="1"/>
          <p:nvPr/>
        </p:nvSpPr>
        <p:spPr>
          <a:xfrm>
            <a:off x="790709" y="3347037"/>
            <a:ext cx="4630377" cy="2573653"/>
          </a:xfrm>
          <a:prstGeom prst="rect">
            <a:avLst/>
          </a:prstGeom>
          <a:noFill/>
        </p:spPr>
        <p:txBody>
          <a:bodyPr wrap="square" rtlCol="0">
            <a:spAutoFit/>
          </a:bodyPr>
          <a:lstStyle/>
          <a:p>
            <a:pPr marL="285750" indent="-285750">
              <a:lnSpc>
                <a:spcPct val="100000"/>
              </a:lnSpc>
              <a:spcBef>
                <a:spcPts val="0"/>
              </a:spcBef>
              <a:buFont typeface="Arial" panose="020B0604020202020204" pitchFamily="34" charset="0"/>
              <a:buChar char="•"/>
            </a:pPr>
            <a:r>
              <a:rPr lang="en-AU" sz="1600" dirty="0">
                <a:latin typeface="Lato" panose="020F0502020204030203" pitchFamily="34" charset="77"/>
              </a:rPr>
              <a:t>Different roof profiles provide different levels of accessible ventilation opening.</a:t>
            </a:r>
          </a:p>
          <a:p>
            <a:pPr marL="285750" indent="-285750">
              <a:lnSpc>
                <a:spcPct val="100000"/>
              </a:lnSpc>
              <a:spcBef>
                <a:spcPts val="0"/>
              </a:spcBef>
              <a:buFont typeface="Arial" panose="020B0604020202020204" pitchFamily="34" charset="0"/>
              <a:buChar char="•"/>
            </a:pPr>
            <a:endParaRPr lang="en-AU" sz="1600" dirty="0">
              <a:latin typeface="Lato" panose="020F0502020204030203" pitchFamily="34" charset="77"/>
            </a:endParaRPr>
          </a:p>
          <a:p>
            <a:pPr marL="285750" indent="-285750">
              <a:lnSpc>
                <a:spcPct val="100000"/>
              </a:lnSpc>
              <a:spcBef>
                <a:spcPts val="0"/>
              </a:spcBef>
              <a:buFont typeface="Arial" panose="020B0604020202020204" pitchFamily="34" charset="0"/>
              <a:buChar char="•"/>
            </a:pPr>
            <a:r>
              <a:rPr lang="en-AU" sz="1600" dirty="0">
                <a:latin typeface="Lato" panose="020F0502020204030203" pitchFamily="34" charset="77"/>
              </a:rPr>
              <a:t>Maintaining ventilation as roof system build up increases.</a:t>
            </a:r>
          </a:p>
          <a:p>
            <a:pPr marL="742950" lvl="1" indent="-285750">
              <a:buFont typeface="Arial" panose="020B0604020202020204" pitchFamily="34" charset="0"/>
              <a:buChar char="•"/>
            </a:pPr>
            <a:r>
              <a:rPr lang="en-AU" sz="1600" dirty="0">
                <a:latin typeface="Lato" panose="020F0502020204030203" pitchFamily="34" charset="77"/>
              </a:rPr>
              <a:t>Different detailing of Roof Insulation &amp; Sarking</a:t>
            </a:r>
          </a:p>
          <a:p>
            <a:pPr marL="742950" lvl="1" indent="-285750">
              <a:buFont typeface="Arial" panose="020B0604020202020204" pitchFamily="34" charset="0"/>
              <a:buChar char="•"/>
            </a:pPr>
            <a:r>
              <a:rPr lang="en-AU" sz="1600" dirty="0">
                <a:latin typeface="Lato" panose="020F0502020204030203" pitchFamily="34" charset="77"/>
              </a:rPr>
              <a:t>Integration of Passive Ventilation Devices may be required.</a:t>
            </a:r>
          </a:p>
          <a:p>
            <a:pPr marL="0" indent="0">
              <a:lnSpc>
                <a:spcPct val="120000"/>
              </a:lnSpc>
              <a:spcBef>
                <a:spcPts val="0"/>
              </a:spcBef>
              <a:buNone/>
            </a:pPr>
            <a:endParaRPr lang="en-AU" sz="1600" b="0" i="0" u="none" strike="noStrike" baseline="0" dirty="0">
              <a:solidFill>
                <a:srgbClr val="000000"/>
              </a:solidFill>
              <a:latin typeface="Lato" panose="020F0502020204030203" pitchFamily="34" charset="0"/>
              <a:ea typeface="Lato" panose="020F0502020204030203" pitchFamily="34" charset="0"/>
              <a:cs typeface="Lato" panose="020F0502020204030203" pitchFamily="34" charset="0"/>
            </a:endParaRPr>
          </a:p>
        </p:txBody>
      </p:sp>
      <p:sp>
        <p:nvSpPr>
          <p:cNvPr id="2" name="Rectangle 1">
            <a:extLst>
              <a:ext uri="{FF2B5EF4-FFF2-40B4-BE49-F238E27FC236}">
                <a16:creationId xmlns:a16="http://schemas.microsoft.com/office/drawing/2014/main" id="{E7D4C7DA-7866-25B2-1133-389E3491ECD3}"/>
              </a:ext>
            </a:extLst>
          </p:cNvPr>
          <p:cNvSpPr/>
          <p:nvPr/>
        </p:nvSpPr>
        <p:spPr>
          <a:xfrm>
            <a:off x="778834" y="5914754"/>
            <a:ext cx="864909" cy="779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logo for a company&#10;&#10;Description automatically generated">
            <a:extLst>
              <a:ext uri="{FF2B5EF4-FFF2-40B4-BE49-F238E27FC236}">
                <a16:creationId xmlns:a16="http://schemas.microsoft.com/office/drawing/2014/main" id="{26D42786-5A0C-02F8-50E5-C42ED2EEA615}"/>
              </a:ext>
            </a:extLst>
          </p:cNvPr>
          <p:cNvPicPr>
            <a:picLocks noChangeAspect="1"/>
          </p:cNvPicPr>
          <p:nvPr/>
        </p:nvPicPr>
        <p:blipFill>
          <a:blip r:embed="rId4"/>
          <a:stretch>
            <a:fillRect/>
          </a:stretch>
        </p:blipFill>
        <p:spPr>
          <a:xfrm>
            <a:off x="790709" y="5986006"/>
            <a:ext cx="888565" cy="639767"/>
          </a:xfrm>
          <a:prstGeom prst="rect">
            <a:avLst/>
          </a:prstGeom>
        </p:spPr>
      </p:pic>
    </p:spTree>
    <p:extLst>
      <p:ext uri="{BB962C8B-B14F-4D97-AF65-F5344CB8AC3E}">
        <p14:creationId xmlns:p14="http://schemas.microsoft.com/office/powerpoint/2010/main" val="4271854038"/>
      </p:ext>
    </p:extLst>
  </p:cSld>
  <p:clrMapOvr>
    <a:masterClrMapping/>
  </p:clrMapOvr>
  <mc:AlternateContent xmlns:mc="http://schemas.openxmlformats.org/markup-compatibility/2006" xmlns:p14="http://schemas.microsoft.com/office/powerpoint/2010/main">
    <mc:Choice Requires="p14">
      <p:transition spd="med" p14:dur="700" advTm="27317">
        <p:fade/>
      </p:transition>
    </mc:Choice>
    <mc:Fallback xmlns="">
      <p:transition spd="med" advTm="27317">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white background with a blue and black logo&#10;&#10;Description automatically generated">
            <a:extLst>
              <a:ext uri="{FF2B5EF4-FFF2-40B4-BE49-F238E27FC236}">
                <a16:creationId xmlns:a16="http://schemas.microsoft.com/office/drawing/2014/main" id="{5A93C7A3-A452-0701-6FE9-4F6F9A4F8670}"/>
              </a:ext>
            </a:extLst>
          </p:cNvPr>
          <p:cNvPicPr>
            <a:picLocks noChangeAspect="1"/>
          </p:cNvPicPr>
          <p:nvPr/>
        </p:nvPicPr>
        <p:blipFill>
          <a:blip r:embed="rId3"/>
          <a:stretch>
            <a:fillRect/>
          </a:stretch>
        </p:blipFill>
        <p:spPr>
          <a:xfrm>
            <a:off x="0" y="0"/>
            <a:ext cx="12191999" cy="6858000"/>
          </a:xfrm>
          <a:prstGeom prst="rect">
            <a:avLst/>
          </a:prstGeom>
        </p:spPr>
      </p:pic>
      <p:sp>
        <p:nvSpPr>
          <p:cNvPr id="2" name="TextBox 1">
            <a:extLst>
              <a:ext uri="{FF2B5EF4-FFF2-40B4-BE49-F238E27FC236}">
                <a16:creationId xmlns:a16="http://schemas.microsoft.com/office/drawing/2014/main" id="{0B4DB872-F540-4C27-F4C6-B4F96594D3D0}"/>
              </a:ext>
            </a:extLst>
          </p:cNvPr>
          <p:cNvSpPr txBox="1"/>
          <p:nvPr/>
        </p:nvSpPr>
        <p:spPr>
          <a:xfrm>
            <a:off x="778834" y="943246"/>
            <a:ext cx="11196048" cy="646331"/>
          </a:xfrm>
          <a:prstGeom prst="rect">
            <a:avLst/>
          </a:prstGeom>
          <a:noFill/>
        </p:spPr>
        <p:txBody>
          <a:bodyPr wrap="square" rtlCol="0">
            <a:spAutoFit/>
          </a:bodyPr>
          <a:lstStyle/>
          <a:p>
            <a:r>
              <a:rPr lang="en-AU" sz="5400" b="0" i="0" u="none" strike="noStrike" cap="all" baseline="30000" dirty="0">
                <a:solidFill>
                  <a:srgbClr val="00467E"/>
                </a:solidFill>
                <a:latin typeface="Lato Light" panose="020F0502020204030203" pitchFamily="34" charset="0"/>
                <a:ea typeface="Lato Light" panose="020F0502020204030203" pitchFamily="34" charset="0"/>
                <a:cs typeface="Lato Light" panose="020F0502020204030203" pitchFamily="34" charset="0"/>
              </a:rPr>
              <a:t>Approaches to HIGH LEVEL Ventilation</a:t>
            </a:r>
          </a:p>
        </p:txBody>
      </p:sp>
      <p:sp>
        <p:nvSpPr>
          <p:cNvPr id="6" name="TextBox 5">
            <a:extLst>
              <a:ext uri="{FF2B5EF4-FFF2-40B4-BE49-F238E27FC236}">
                <a16:creationId xmlns:a16="http://schemas.microsoft.com/office/drawing/2014/main" id="{E7F748C3-6151-86A7-0B7F-2CCB00732105}"/>
              </a:ext>
            </a:extLst>
          </p:cNvPr>
          <p:cNvSpPr txBox="1"/>
          <p:nvPr/>
        </p:nvSpPr>
        <p:spPr>
          <a:xfrm>
            <a:off x="790709" y="1468609"/>
            <a:ext cx="7062373" cy="420628"/>
          </a:xfrm>
          <a:prstGeom prst="rect">
            <a:avLst/>
          </a:prstGeom>
          <a:noFill/>
        </p:spPr>
        <p:txBody>
          <a:bodyPr wrap="square" rtlCol="0">
            <a:spAutoFit/>
          </a:bodyPr>
          <a:lstStyle/>
          <a:p>
            <a:pPr marR="0" algn="l" rtl="0"/>
            <a:r>
              <a:rPr lang="en-AU" sz="3200" b="1" i="0" u="none" strike="noStrike" baseline="30000" dirty="0">
                <a:solidFill>
                  <a:srgbClr val="00467E"/>
                </a:solidFill>
                <a:latin typeface="Lato Medium" panose="020F0502020204030203" pitchFamily="34" charset="0"/>
                <a:ea typeface="Lato Medium" panose="020F0502020204030203" pitchFamily="34" charset="0"/>
                <a:cs typeface="Lato Medium" panose="020F0502020204030203" pitchFamily="34" charset="0"/>
              </a:rPr>
              <a:t>Corrugated Steel Roofing &gt;15</a:t>
            </a:r>
            <a:r>
              <a:rPr lang="en-AU" sz="2000" b="1" i="0" u="none" strike="noStrike" baseline="100000" dirty="0">
                <a:solidFill>
                  <a:srgbClr val="00467E"/>
                </a:solidFill>
                <a:latin typeface="Lato Medium" panose="020F0502020204030203" pitchFamily="34" charset="0"/>
                <a:ea typeface="Lato Medium" panose="020F0502020204030203" pitchFamily="34" charset="0"/>
                <a:cs typeface="Lato Medium" panose="020F0502020204030203" pitchFamily="34" charset="0"/>
              </a:rPr>
              <a:t>0</a:t>
            </a:r>
            <a:r>
              <a:rPr lang="en-AU" sz="3200" b="1" i="0" u="none" strike="noStrike" baseline="30000" dirty="0">
                <a:solidFill>
                  <a:srgbClr val="00467E"/>
                </a:solidFill>
                <a:latin typeface="Lato Medium" panose="020F0502020204030203" pitchFamily="34" charset="0"/>
                <a:ea typeface="Lato Medium" panose="020F0502020204030203" pitchFamily="34" charset="0"/>
                <a:cs typeface="Lato Medium" panose="020F0502020204030203" pitchFamily="34" charset="0"/>
              </a:rPr>
              <a:t> Roof Pitch</a:t>
            </a:r>
          </a:p>
        </p:txBody>
      </p:sp>
      <p:sp>
        <p:nvSpPr>
          <p:cNvPr id="8" name="Rectangle 7">
            <a:extLst>
              <a:ext uri="{FF2B5EF4-FFF2-40B4-BE49-F238E27FC236}">
                <a16:creationId xmlns:a16="http://schemas.microsoft.com/office/drawing/2014/main" id="{BF9F8C27-8B7B-522F-C877-1CC15A6C4D8F}"/>
              </a:ext>
            </a:extLst>
          </p:cNvPr>
          <p:cNvSpPr/>
          <p:nvPr/>
        </p:nvSpPr>
        <p:spPr>
          <a:xfrm>
            <a:off x="1092622" y="1999891"/>
            <a:ext cx="2913320" cy="569685"/>
          </a:xfrm>
          <a:prstGeom prst="rect">
            <a:avLst/>
          </a:prstGeom>
          <a:solidFill>
            <a:srgbClr val="225F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AU" sz="1050" b="1" dirty="0">
                <a:latin typeface="Lato" panose="020F0502020204030203" pitchFamily="34" charset="0"/>
                <a:ea typeface="Lato" panose="020F0502020204030203" pitchFamily="34" charset="0"/>
                <a:cs typeface="Lato" panose="020F0502020204030203" pitchFamily="34" charset="0"/>
              </a:rPr>
              <a:t>ROOF PLUMBER:</a:t>
            </a:r>
            <a:br>
              <a:rPr lang="en-AU" sz="1050" b="1" dirty="0">
                <a:latin typeface="Lato" panose="020F0502020204030203" pitchFamily="34" charset="0"/>
                <a:ea typeface="Lato" panose="020F0502020204030203" pitchFamily="34" charset="0"/>
                <a:cs typeface="Lato" panose="020F0502020204030203" pitchFamily="34" charset="0"/>
              </a:rPr>
            </a:br>
            <a:r>
              <a:rPr lang="en-AU" sz="1050" b="1" dirty="0">
                <a:latin typeface="Lato" panose="020F0502020204030203" pitchFamily="34" charset="0"/>
                <a:ea typeface="Lato" panose="020F0502020204030203" pitchFamily="34" charset="0"/>
                <a:cs typeface="Lato" panose="020F0502020204030203" pitchFamily="34" charset="0"/>
              </a:rPr>
              <a:t>Detailing step during roof installation</a:t>
            </a:r>
          </a:p>
        </p:txBody>
      </p:sp>
      <p:sp>
        <p:nvSpPr>
          <p:cNvPr id="9" name="Rectangle 8">
            <a:extLst>
              <a:ext uri="{FF2B5EF4-FFF2-40B4-BE49-F238E27FC236}">
                <a16:creationId xmlns:a16="http://schemas.microsoft.com/office/drawing/2014/main" id="{D8C6D272-EFDC-83E8-03BE-4259BABDC73B}"/>
              </a:ext>
            </a:extLst>
          </p:cNvPr>
          <p:cNvSpPr/>
          <p:nvPr/>
        </p:nvSpPr>
        <p:spPr>
          <a:xfrm>
            <a:off x="1092621" y="2632320"/>
            <a:ext cx="2913321" cy="569685"/>
          </a:xfrm>
          <a:prstGeom prst="rect">
            <a:avLst/>
          </a:prstGeom>
          <a:solidFill>
            <a:srgbClr val="225F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AU" sz="1050" dirty="0">
                <a:solidFill>
                  <a:schemeClr val="bg1"/>
                </a:solidFill>
              </a:rPr>
              <a:t>Roof Insulation, Thermal Membrane or Sarking cut back at batten</a:t>
            </a:r>
          </a:p>
        </p:txBody>
      </p:sp>
      <p:sp>
        <p:nvSpPr>
          <p:cNvPr id="12" name="Rectangle 11">
            <a:extLst>
              <a:ext uri="{FF2B5EF4-FFF2-40B4-BE49-F238E27FC236}">
                <a16:creationId xmlns:a16="http://schemas.microsoft.com/office/drawing/2014/main" id="{B2293782-46E2-6DE9-8B4B-99378240D16C}"/>
              </a:ext>
            </a:extLst>
          </p:cNvPr>
          <p:cNvSpPr/>
          <p:nvPr/>
        </p:nvSpPr>
        <p:spPr>
          <a:xfrm>
            <a:off x="4419595" y="1999891"/>
            <a:ext cx="3550337" cy="569685"/>
          </a:xfrm>
          <a:prstGeom prst="rect">
            <a:avLst/>
          </a:prstGeom>
          <a:solidFill>
            <a:srgbClr val="225F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AU" sz="1050" b="1" dirty="0">
                <a:latin typeface="Lato" panose="020F0502020204030203" pitchFamily="34" charset="0"/>
                <a:ea typeface="Lato" panose="020F0502020204030203" pitchFamily="34" charset="0"/>
                <a:cs typeface="Lato" panose="020F0502020204030203" pitchFamily="34" charset="0"/>
              </a:rPr>
              <a:t>ROOF PLUMBER:</a:t>
            </a:r>
            <a:br>
              <a:rPr lang="en-AU" sz="1050" b="1" dirty="0">
                <a:latin typeface="Lato" panose="020F0502020204030203" pitchFamily="34" charset="0"/>
                <a:ea typeface="Lato" panose="020F0502020204030203" pitchFamily="34" charset="0"/>
                <a:cs typeface="Lato" panose="020F0502020204030203" pitchFamily="34" charset="0"/>
              </a:rPr>
            </a:br>
            <a:r>
              <a:rPr lang="en-AU" sz="1050" b="1" dirty="0">
                <a:latin typeface="Lato" panose="020F0502020204030203" pitchFamily="34" charset="0"/>
                <a:ea typeface="Lato" panose="020F0502020204030203" pitchFamily="34" charset="0"/>
                <a:cs typeface="Lato" panose="020F0502020204030203" pitchFamily="34" charset="0"/>
              </a:rPr>
              <a:t>Detailing and Accessory Installation step during roof installation</a:t>
            </a:r>
          </a:p>
        </p:txBody>
      </p:sp>
      <p:sp>
        <p:nvSpPr>
          <p:cNvPr id="13" name="Rectangle 12">
            <a:extLst>
              <a:ext uri="{FF2B5EF4-FFF2-40B4-BE49-F238E27FC236}">
                <a16:creationId xmlns:a16="http://schemas.microsoft.com/office/drawing/2014/main" id="{16836CA3-D22A-AC99-AB14-9147A8C4DBD3}"/>
              </a:ext>
            </a:extLst>
          </p:cNvPr>
          <p:cNvSpPr/>
          <p:nvPr/>
        </p:nvSpPr>
        <p:spPr>
          <a:xfrm>
            <a:off x="4419595" y="2632320"/>
            <a:ext cx="3550337" cy="569685"/>
          </a:xfrm>
          <a:prstGeom prst="rect">
            <a:avLst/>
          </a:prstGeom>
          <a:solidFill>
            <a:srgbClr val="225F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AU" sz="1050" dirty="0">
                <a:solidFill>
                  <a:schemeClr val="bg1"/>
                </a:solidFill>
              </a:rPr>
              <a:t>Roof Insulation or Thermal Membrane cut back at batten with Ridge Ventilation Accessory or Ventilation Device </a:t>
            </a:r>
          </a:p>
        </p:txBody>
      </p:sp>
      <p:sp>
        <p:nvSpPr>
          <p:cNvPr id="14" name="Rectangle 13">
            <a:extLst>
              <a:ext uri="{FF2B5EF4-FFF2-40B4-BE49-F238E27FC236}">
                <a16:creationId xmlns:a16="http://schemas.microsoft.com/office/drawing/2014/main" id="{C4C26409-7B32-2A8B-9102-44EC469F0E56}"/>
              </a:ext>
            </a:extLst>
          </p:cNvPr>
          <p:cNvSpPr/>
          <p:nvPr/>
        </p:nvSpPr>
        <p:spPr>
          <a:xfrm>
            <a:off x="8326573" y="1999891"/>
            <a:ext cx="2957098" cy="569685"/>
          </a:xfrm>
          <a:prstGeom prst="rect">
            <a:avLst/>
          </a:prstGeom>
          <a:solidFill>
            <a:srgbClr val="225F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AU" sz="1050" b="1" dirty="0">
                <a:latin typeface="Lato" panose="020F0502020204030203" pitchFamily="34" charset="0"/>
                <a:ea typeface="Lato" panose="020F0502020204030203" pitchFamily="34" charset="0"/>
                <a:cs typeface="Lato" panose="020F0502020204030203" pitchFamily="34" charset="0"/>
              </a:rPr>
              <a:t>ROOF PLUMBER:</a:t>
            </a:r>
            <a:br>
              <a:rPr lang="en-AU" sz="1050" b="1" dirty="0">
                <a:latin typeface="Lato" panose="020F0502020204030203" pitchFamily="34" charset="0"/>
                <a:ea typeface="Lato" panose="020F0502020204030203" pitchFamily="34" charset="0"/>
                <a:cs typeface="Lato" panose="020F0502020204030203" pitchFamily="34" charset="0"/>
              </a:rPr>
            </a:br>
            <a:r>
              <a:rPr lang="en-AU" sz="1050" b="1" dirty="0">
                <a:latin typeface="Lato" panose="020F0502020204030203" pitchFamily="34" charset="0"/>
                <a:ea typeface="Lato" panose="020F0502020204030203" pitchFamily="34" charset="0"/>
                <a:cs typeface="Lato" panose="020F0502020204030203" pitchFamily="34" charset="0"/>
              </a:rPr>
              <a:t>Installs Mechanical Vent or Smart Fan during roof installation</a:t>
            </a:r>
          </a:p>
        </p:txBody>
      </p:sp>
      <p:sp>
        <p:nvSpPr>
          <p:cNvPr id="15" name="Rectangle 14">
            <a:extLst>
              <a:ext uri="{FF2B5EF4-FFF2-40B4-BE49-F238E27FC236}">
                <a16:creationId xmlns:a16="http://schemas.microsoft.com/office/drawing/2014/main" id="{31435E1C-9721-6598-C2E0-03AD2825D91F}"/>
              </a:ext>
            </a:extLst>
          </p:cNvPr>
          <p:cNvSpPr/>
          <p:nvPr/>
        </p:nvSpPr>
        <p:spPr>
          <a:xfrm>
            <a:off x="8322259" y="2632320"/>
            <a:ext cx="2957098" cy="569685"/>
          </a:xfrm>
          <a:prstGeom prst="rect">
            <a:avLst/>
          </a:prstGeom>
          <a:solidFill>
            <a:srgbClr val="225F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AU" sz="1050" dirty="0">
                <a:solidFill>
                  <a:schemeClr val="bg1"/>
                </a:solidFill>
              </a:rPr>
              <a:t>BUILDER / FOLLOW ON TRADE:</a:t>
            </a:r>
            <a:br>
              <a:rPr lang="en-AU" sz="1050" dirty="0">
                <a:solidFill>
                  <a:schemeClr val="bg1"/>
                </a:solidFill>
              </a:rPr>
            </a:br>
            <a:r>
              <a:rPr lang="en-AU" sz="1050" dirty="0">
                <a:solidFill>
                  <a:schemeClr val="bg1"/>
                </a:solidFill>
              </a:rPr>
              <a:t>Installs Mechanical Vent or Smart Fan after roof </a:t>
            </a:r>
          </a:p>
        </p:txBody>
      </p:sp>
      <p:pic>
        <p:nvPicPr>
          <p:cNvPr id="11" name="Picture 10" descr="A diagram of a roof&#10;&#10;Description automatically generated">
            <a:extLst>
              <a:ext uri="{FF2B5EF4-FFF2-40B4-BE49-F238E27FC236}">
                <a16:creationId xmlns:a16="http://schemas.microsoft.com/office/drawing/2014/main" id="{DB39BE2E-4650-48D6-D2A3-F12DF4FD1D9A}"/>
              </a:ext>
            </a:extLst>
          </p:cNvPr>
          <p:cNvPicPr>
            <a:picLocks noChangeAspect="1"/>
          </p:cNvPicPr>
          <p:nvPr/>
        </p:nvPicPr>
        <p:blipFill>
          <a:blip r:embed="rId4"/>
          <a:stretch>
            <a:fillRect/>
          </a:stretch>
        </p:blipFill>
        <p:spPr>
          <a:xfrm>
            <a:off x="1092621" y="3418187"/>
            <a:ext cx="9787094" cy="2310209"/>
          </a:xfrm>
          <a:prstGeom prst="rect">
            <a:avLst/>
          </a:prstGeom>
        </p:spPr>
      </p:pic>
      <p:pic>
        <p:nvPicPr>
          <p:cNvPr id="19" name="Picture 18" descr="A diagram of a roof&#10;&#10;Description automatically generated">
            <a:extLst>
              <a:ext uri="{FF2B5EF4-FFF2-40B4-BE49-F238E27FC236}">
                <a16:creationId xmlns:a16="http://schemas.microsoft.com/office/drawing/2014/main" id="{EA064D53-1299-AECE-82D8-F0A7D0AB6F6A}"/>
              </a:ext>
            </a:extLst>
          </p:cNvPr>
          <p:cNvPicPr>
            <a:picLocks noChangeAspect="1"/>
          </p:cNvPicPr>
          <p:nvPr/>
        </p:nvPicPr>
        <p:blipFill>
          <a:blip r:embed="rId5"/>
          <a:stretch>
            <a:fillRect/>
          </a:stretch>
        </p:blipFill>
        <p:spPr>
          <a:xfrm>
            <a:off x="5986168" y="1255219"/>
            <a:ext cx="2072469" cy="731460"/>
          </a:xfrm>
          <a:prstGeom prst="rect">
            <a:avLst/>
          </a:prstGeom>
        </p:spPr>
      </p:pic>
      <p:pic>
        <p:nvPicPr>
          <p:cNvPr id="21" name="Picture 20" descr="A logo for a company&#10;&#10;Description automatically generated">
            <a:extLst>
              <a:ext uri="{FF2B5EF4-FFF2-40B4-BE49-F238E27FC236}">
                <a16:creationId xmlns:a16="http://schemas.microsoft.com/office/drawing/2014/main" id="{F5FBDDA2-D341-0532-DEBA-E330F7C11B3B}"/>
              </a:ext>
            </a:extLst>
          </p:cNvPr>
          <p:cNvPicPr>
            <a:picLocks noChangeAspect="1"/>
          </p:cNvPicPr>
          <p:nvPr/>
        </p:nvPicPr>
        <p:blipFill>
          <a:blip r:embed="rId6"/>
          <a:stretch>
            <a:fillRect/>
          </a:stretch>
        </p:blipFill>
        <p:spPr>
          <a:xfrm>
            <a:off x="790709" y="5986006"/>
            <a:ext cx="888565" cy="639767"/>
          </a:xfrm>
          <a:prstGeom prst="rect">
            <a:avLst/>
          </a:prstGeom>
        </p:spPr>
      </p:pic>
    </p:spTree>
    <p:extLst>
      <p:ext uri="{BB962C8B-B14F-4D97-AF65-F5344CB8AC3E}">
        <p14:creationId xmlns:p14="http://schemas.microsoft.com/office/powerpoint/2010/main" val="2246220681"/>
      </p:ext>
    </p:extLst>
  </p:cSld>
  <p:clrMapOvr>
    <a:masterClrMapping/>
  </p:clrMapOvr>
  <mc:AlternateContent xmlns:mc="http://schemas.openxmlformats.org/markup-compatibility/2006" xmlns:p14="http://schemas.microsoft.com/office/powerpoint/2010/main">
    <mc:Choice Requires="p14">
      <p:transition spd="med" p14:dur="700" advTm="80768">
        <p:fade/>
      </p:transition>
    </mc:Choice>
    <mc:Fallback xmlns="">
      <p:transition spd="med" advTm="80768">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white background with a blue and black logo&#10;&#10;Description automatically generated">
            <a:extLst>
              <a:ext uri="{FF2B5EF4-FFF2-40B4-BE49-F238E27FC236}">
                <a16:creationId xmlns:a16="http://schemas.microsoft.com/office/drawing/2014/main" id="{766F64F0-B556-20B9-1B67-68CCA6653B61}"/>
              </a:ext>
            </a:extLst>
          </p:cNvPr>
          <p:cNvPicPr>
            <a:picLocks noChangeAspect="1"/>
          </p:cNvPicPr>
          <p:nvPr/>
        </p:nvPicPr>
        <p:blipFill>
          <a:blip r:embed="rId3"/>
          <a:stretch>
            <a:fillRect/>
          </a:stretch>
        </p:blipFill>
        <p:spPr>
          <a:xfrm>
            <a:off x="0" y="0"/>
            <a:ext cx="12191999" cy="6858000"/>
          </a:xfrm>
          <a:prstGeom prst="rect">
            <a:avLst/>
          </a:prstGeom>
        </p:spPr>
      </p:pic>
      <p:pic>
        <p:nvPicPr>
          <p:cNvPr id="7" name="Picture 6" descr="Diagram of a roof with a solar panel&#10;&#10;Description automatically generated">
            <a:extLst>
              <a:ext uri="{FF2B5EF4-FFF2-40B4-BE49-F238E27FC236}">
                <a16:creationId xmlns:a16="http://schemas.microsoft.com/office/drawing/2014/main" id="{F704E6B1-DD97-AFA9-A1D4-3AFCCB42F329}"/>
              </a:ext>
            </a:extLst>
          </p:cNvPr>
          <p:cNvPicPr>
            <a:picLocks noChangeAspect="1"/>
          </p:cNvPicPr>
          <p:nvPr/>
        </p:nvPicPr>
        <p:blipFill>
          <a:blip r:embed="rId4"/>
          <a:stretch>
            <a:fillRect/>
          </a:stretch>
        </p:blipFill>
        <p:spPr>
          <a:xfrm>
            <a:off x="800732" y="3247694"/>
            <a:ext cx="10786913" cy="2504719"/>
          </a:xfrm>
          <a:prstGeom prst="rect">
            <a:avLst/>
          </a:prstGeom>
        </p:spPr>
      </p:pic>
      <p:sp>
        <p:nvSpPr>
          <p:cNvPr id="2" name="TextBox 1">
            <a:extLst>
              <a:ext uri="{FF2B5EF4-FFF2-40B4-BE49-F238E27FC236}">
                <a16:creationId xmlns:a16="http://schemas.microsoft.com/office/drawing/2014/main" id="{0B4DB872-F540-4C27-F4C6-B4F96594D3D0}"/>
              </a:ext>
            </a:extLst>
          </p:cNvPr>
          <p:cNvSpPr txBox="1"/>
          <p:nvPr/>
        </p:nvSpPr>
        <p:spPr>
          <a:xfrm>
            <a:off x="778834" y="943246"/>
            <a:ext cx="11196048" cy="646331"/>
          </a:xfrm>
          <a:prstGeom prst="rect">
            <a:avLst/>
          </a:prstGeom>
          <a:noFill/>
        </p:spPr>
        <p:txBody>
          <a:bodyPr wrap="square" rtlCol="0">
            <a:spAutoFit/>
          </a:bodyPr>
          <a:lstStyle/>
          <a:p>
            <a:r>
              <a:rPr lang="en-AU" sz="5400" b="0" i="0" u="none" strike="noStrike" cap="all" baseline="30000" dirty="0">
                <a:solidFill>
                  <a:srgbClr val="00467E"/>
                </a:solidFill>
                <a:latin typeface="Lato Light" panose="020F0502020204030203" pitchFamily="34" charset="0"/>
                <a:ea typeface="Lato Light" panose="020F0502020204030203" pitchFamily="34" charset="0"/>
                <a:cs typeface="Lato Light" panose="020F0502020204030203" pitchFamily="34" charset="0"/>
              </a:rPr>
              <a:t>Approaches to LOW LEVEL Ventilation</a:t>
            </a:r>
          </a:p>
        </p:txBody>
      </p:sp>
      <p:sp>
        <p:nvSpPr>
          <p:cNvPr id="6" name="TextBox 5">
            <a:extLst>
              <a:ext uri="{FF2B5EF4-FFF2-40B4-BE49-F238E27FC236}">
                <a16:creationId xmlns:a16="http://schemas.microsoft.com/office/drawing/2014/main" id="{E7F748C3-6151-86A7-0B7F-2CCB00732105}"/>
              </a:ext>
            </a:extLst>
          </p:cNvPr>
          <p:cNvSpPr txBox="1"/>
          <p:nvPr/>
        </p:nvSpPr>
        <p:spPr>
          <a:xfrm>
            <a:off x="790709" y="1468609"/>
            <a:ext cx="7062373" cy="420628"/>
          </a:xfrm>
          <a:prstGeom prst="rect">
            <a:avLst/>
          </a:prstGeom>
          <a:noFill/>
        </p:spPr>
        <p:txBody>
          <a:bodyPr wrap="square" rtlCol="0">
            <a:spAutoFit/>
          </a:bodyPr>
          <a:lstStyle/>
          <a:p>
            <a:pPr marR="0" algn="l" rtl="0"/>
            <a:r>
              <a:rPr lang="en-AU" sz="3200" b="1" i="0" u="none" strike="noStrike" baseline="30000" dirty="0">
                <a:solidFill>
                  <a:srgbClr val="00467E"/>
                </a:solidFill>
                <a:latin typeface="Lato Medium" panose="020F0502020204030203" pitchFamily="34" charset="0"/>
                <a:ea typeface="Lato Medium" panose="020F0502020204030203" pitchFamily="34" charset="0"/>
                <a:cs typeface="Lato Medium" panose="020F0502020204030203" pitchFamily="34" charset="0"/>
              </a:rPr>
              <a:t>Corrugated Steel Roofing &gt;15</a:t>
            </a:r>
            <a:r>
              <a:rPr lang="en-AU" sz="2000" b="1" i="0" u="none" strike="noStrike" baseline="100000" dirty="0">
                <a:solidFill>
                  <a:srgbClr val="00467E"/>
                </a:solidFill>
                <a:latin typeface="Lato Medium" panose="020F0502020204030203" pitchFamily="34" charset="0"/>
                <a:ea typeface="Lato Medium" panose="020F0502020204030203" pitchFamily="34" charset="0"/>
                <a:cs typeface="Lato Medium" panose="020F0502020204030203" pitchFamily="34" charset="0"/>
              </a:rPr>
              <a:t>0</a:t>
            </a:r>
            <a:r>
              <a:rPr lang="en-AU" sz="3200" b="1" i="0" u="none" strike="noStrike" baseline="30000" dirty="0">
                <a:solidFill>
                  <a:srgbClr val="00467E"/>
                </a:solidFill>
                <a:latin typeface="Lato Medium" panose="020F0502020204030203" pitchFamily="34" charset="0"/>
                <a:ea typeface="Lato Medium" panose="020F0502020204030203" pitchFamily="34" charset="0"/>
                <a:cs typeface="Lato Medium" panose="020F0502020204030203" pitchFamily="34" charset="0"/>
              </a:rPr>
              <a:t> Roof Pitch</a:t>
            </a:r>
          </a:p>
        </p:txBody>
      </p:sp>
      <p:sp>
        <p:nvSpPr>
          <p:cNvPr id="3" name="Rectangle 2">
            <a:extLst>
              <a:ext uri="{FF2B5EF4-FFF2-40B4-BE49-F238E27FC236}">
                <a16:creationId xmlns:a16="http://schemas.microsoft.com/office/drawing/2014/main" id="{3FE967E6-17A1-7E13-45C8-A3C673D9A9C2}"/>
              </a:ext>
            </a:extLst>
          </p:cNvPr>
          <p:cNvSpPr/>
          <p:nvPr/>
        </p:nvSpPr>
        <p:spPr>
          <a:xfrm>
            <a:off x="1092622" y="1999891"/>
            <a:ext cx="2913320" cy="569685"/>
          </a:xfrm>
          <a:prstGeom prst="rect">
            <a:avLst/>
          </a:prstGeom>
          <a:solidFill>
            <a:srgbClr val="225F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AU" sz="1050" b="1" dirty="0">
                <a:latin typeface="Lato" panose="020F0502020204030203" pitchFamily="34" charset="0"/>
                <a:ea typeface="Lato" panose="020F0502020204030203" pitchFamily="34" charset="0"/>
                <a:cs typeface="Lato" panose="020F0502020204030203" pitchFamily="34" charset="0"/>
              </a:rPr>
              <a:t>ROOF PLUMBER:</a:t>
            </a:r>
            <a:br>
              <a:rPr lang="en-AU" sz="1050" dirty="0">
                <a:latin typeface="Lato" panose="020F0502020204030203" pitchFamily="34" charset="0"/>
                <a:ea typeface="Lato" panose="020F0502020204030203" pitchFamily="34" charset="0"/>
                <a:cs typeface="Lato" panose="020F0502020204030203" pitchFamily="34" charset="0"/>
              </a:rPr>
            </a:br>
            <a:r>
              <a:rPr lang="en-AU" sz="1100" dirty="0">
                <a:latin typeface="Lato" panose="020F0502020204030203" pitchFamily="34" charset="0"/>
                <a:ea typeface="Lato" panose="020F0502020204030203" pitchFamily="34" charset="0"/>
                <a:cs typeface="Lato" panose="020F0502020204030203" pitchFamily="34" charset="0"/>
              </a:rPr>
              <a:t>Detailing and Accessory Installation step during roof installation</a:t>
            </a:r>
          </a:p>
        </p:txBody>
      </p:sp>
      <p:sp>
        <p:nvSpPr>
          <p:cNvPr id="8" name="Rectangle 7">
            <a:extLst>
              <a:ext uri="{FF2B5EF4-FFF2-40B4-BE49-F238E27FC236}">
                <a16:creationId xmlns:a16="http://schemas.microsoft.com/office/drawing/2014/main" id="{0EDBABE7-06FF-3840-A8CA-97DF9571333E}"/>
              </a:ext>
            </a:extLst>
          </p:cNvPr>
          <p:cNvSpPr/>
          <p:nvPr/>
        </p:nvSpPr>
        <p:spPr>
          <a:xfrm>
            <a:off x="1092621" y="2632320"/>
            <a:ext cx="2913321" cy="569685"/>
          </a:xfrm>
          <a:prstGeom prst="rect">
            <a:avLst/>
          </a:prstGeom>
          <a:solidFill>
            <a:srgbClr val="225F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AU" sz="1050" dirty="0">
                <a:solidFill>
                  <a:schemeClr val="bg1"/>
                </a:solidFill>
              </a:rPr>
              <a:t>Roof Insulation to Manufacturers Requirements and integration of ventilation device.</a:t>
            </a:r>
          </a:p>
        </p:txBody>
      </p:sp>
      <p:sp>
        <p:nvSpPr>
          <p:cNvPr id="9" name="Rectangle 8">
            <a:extLst>
              <a:ext uri="{FF2B5EF4-FFF2-40B4-BE49-F238E27FC236}">
                <a16:creationId xmlns:a16="http://schemas.microsoft.com/office/drawing/2014/main" id="{7A81C994-D6F0-E4A7-1EA5-31F907FA778D}"/>
              </a:ext>
            </a:extLst>
          </p:cNvPr>
          <p:cNvSpPr/>
          <p:nvPr/>
        </p:nvSpPr>
        <p:spPr>
          <a:xfrm>
            <a:off x="4419595" y="1999891"/>
            <a:ext cx="3550337" cy="569685"/>
          </a:xfrm>
          <a:prstGeom prst="rect">
            <a:avLst/>
          </a:prstGeom>
          <a:solidFill>
            <a:srgbClr val="225F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AU" sz="1050" b="1" dirty="0">
                <a:latin typeface="Lato" panose="020F0502020204030203" pitchFamily="34" charset="0"/>
                <a:ea typeface="Lato" panose="020F0502020204030203" pitchFamily="34" charset="0"/>
                <a:cs typeface="Lato" panose="020F0502020204030203" pitchFamily="34" charset="0"/>
              </a:rPr>
              <a:t>ROOF PLUMBER:</a:t>
            </a:r>
            <a:br>
              <a:rPr lang="en-AU" sz="1050" b="1" dirty="0">
                <a:latin typeface="Lato" panose="020F0502020204030203" pitchFamily="34" charset="0"/>
                <a:ea typeface="Lato" panose="020F0502020204030203" pitchFamily="34" charset="0"/>
                <a:cs typeface="Lato" panose="020F0502020204030203" pitchFamily="34" charset="0"/>
              </a:rPr>
            </a:br>
            <a:r>
              <a:rPr lang="en-AU" sz="1050" dirty="0">
                <a:latin typeface="Lato" panose="020F0502020204030203" pitchFamily="34" charset="0"/>
                <a:ea typeface="Lato" panose="020F0502020204030203" pitchFamily="34" charset="0"/>
                <a:cs typeface="Lato" panose="020F0502020204030203" pitchFamily="34" charset="0"/>
              </a:rPr>
              <a:t>Roof Insulation to Manufacturers Requirements and integration of ventilation device.</a:t>
            </a:r>
          </a:p>
        </p:txBody>
      </p:sp>
      <p:sp>
        <p:nvSpPr>
          <p:cNvPr id="12" name="Rectangle 11">
            <a:extLst>
              <a:ext uri="{FF2B5EF4-FFF2-40B4-BE49-F238E27FC236}">
                <a16:creationId xmlns:a16="http://schemas.microsoft.com/office/drawing/2014/main" id="{29EAEC49-BE9E-6EC9-F857-FA41ECC85B6E}"/>
              </a:ext>
            </a:extLst>
          </p:cNvPr>
          <p:cNvSpPr/>
          <p:nvPr/>
        </p:nvSpPr>
        <p:spPr>
          <a:xfrm>
            <a:off x="4419595" y="2632320"/>
            <a:ext cx="3550337" cy="569685"/>
          </a:xfrm>
          <a:prstGeom prst="rect">
            <a:avLst/>
          </a:prstGeom>
          <a:solidFill>
            <a:srgbClr val="225F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AU" sz="1050" dirty="0">
                <a:solidFill>
                  <a:schemeClr val="bg1"/>
                </a:solidFill>
              </a:rPr>
              <a:t>Sarking installed to Manufacturers Requirements and Ventilation device under sarking, maintaining water drainage</a:t>
            </a:r>
          </a:p>
        </p:txBody>
      </p:sp>
      <p:sp>
        <p:nvSpPr>
          <p:cNvPr id="13" name="Rectangle 12">
            <a:extLst>
              <a:ext uri="{FF2B5EF4-FFF2-40B4-BE49-F238E27FC236}">
                <a16:creationId xmlns:a16="http://schemas.microsoft.com/office/drawing/2014/main" id="{ED7F19E8-79D3-AF50-4F1D-FB75C70BD091}"/>
              </a:ext>
            </a:extLst>
          </p:cNvPr>
          <p:cNvSpPr/>
          <p:nvPr/>
        </p:nvSpPr>
        <p:spPr>
          <a:xfrm>
            <a:off x="8326573" y="1999891"/>
            <a:ext cx="2957098" cy="569685"/>
          </a:xfrm>
          <a:prstGeom prst="rect">
            <a:avLst/>
          </a:prstGeom>
          <a:solidFill>
            <a:srgbClr val="225F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AU" sz="1050" b="1" dirty="0">
                <a:latin typeface="Lato" panose="020F0502020204030203" pitchFamily="34" charset="0"/>
                <a:ea typeface="Lato" panose="020F0502020204030203" pitchFamily="34" charset="0"/>
                <a:cs typeface="Lato" panose="020F0502020204030203" pitchFamily="34" charset="0"/>
              </a:rPr>
              <a:t>BUILDER / FOLLOW ON TRADE:</a:t>
            </a:r>
            <a:br>
              <a:rPr lang="en-AU" sz="1050" b="1" dirty="0">
                <a:latin typeface="Lato" panose="020F0502020204030203" pitchFamily="34" charset="0"/>
                <a:ea typeface="Lato" panose="020F0502020204030203" pitchFamily="34" charset="0"/>
                <a:cs typeface="Lato" panose="020F0502020204030203" pitchFamily="34" charset="0"/>
              </a:rPr>
            </a:br>
            <a:r>
              <a:rPr lang="en-AU" sz="1050" dirty="0">
                <a:latin typeface="Lato" panose="020F0502020204030203" pitchFamily="34" charset="0"/>
                <a:ea typeface="Lato" panose="020F0502020204030203" pitchFamily="34" charset="0"/>
                <a:cs typeface="Lato" panose="020F0502020204030203" pitchFamily="34" charset="0"/>
              </a:rPr>
              <a:t>Installs Eave / Soffit Vent</a:t>
            </a:r>
          </a:p>
        </p:txBody>
      </p:sp>
      <p:pic>
        <p:nvPicPr>
          <p:cNvPr id="11" name="Picture 10" descr="A logo for a company&#10;&#10;Description automatically generated">
            <a:extLst>
              <a:ext uri="{FF2B5EF4-FFF2-40B4-BE49-F238E27FC236}">
                <a16:creationId xmlns:a16="http://schemas.microsoft.com/office/drawing/2014/main" id="{6AA3D190-05AD-9089-CEDD-0752C900F324}"/>
              </a:ext>
            </a:extLst>
          </p:cNvPr>
          <p:cNvPicPr>
            <a:picLocks noChangeAspect="1"/>
          </p:cNvPicPr>
          <p:nvPr/>
        </p:nvPicPr>
        <p:blipFill>
          <a:blip r:embed="rId5"/>
          <a:stretch>
            <a:fillRect/>
          </a:stretch>
        </p:blipFill>
        <p:spPr>
          <a:xfrm>
            <a:off x="790709" y="5986006"/>
            <a:ext cx="888565" cy="639767"/>
          </a:xfrm>
          <a:prstGeom prst="rect">
            <a:avLst/>
          </a:prstGeom>
        </p:spPr>
      </p:pic>
    </p:spTree>
    <p:extLst>
      <p:ext uri="{BB962C8B-B14F-4D97-AF65-F5344CB8AC3E}">
        <p14:creationId xmlns:p14="http://schemas.microsoft.com/office/powerpoint/2010/main" val="3705680446"/>
      </p:ext>
    </p:extLst>
  </p:cSld>
  <p:clrMapOvr>
    <a:masterClrMapping/>
  </p:clrMapOvr>
  <mc:AlternateContent xmlns:mc="http://schemas.openxmlformats.org/markup-compatibility/2006" xmlns:p14="http://schemas.microsoft.com/office/powerpoint/2010/main">
    <mc:Choice Requires="p14">
      <p:transition spd="med" p14:dur="700" advTm="49049">
        <p:fade/>
      </p:transition>
    </mc:Choice>
    <mc:Fallback xmlns="">
      <p:transition spd="med" advTm="49049">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6E1AECA5D80BC458E33A67BC4745549" ma:contentTypeVersion="17" ma:contentTypeDescription="Create a new document." ma:contentTypeScope="" ma:versionID="930a78fac876db225c29b7aeed87a854">
  <xsd:schema xmlns:xsd="http://www.w3.org/2001/XMLSchema" xmlns:xs="http://www.w3.org/2001/XMLSchema" xmlns:p="http://schemas.microsoft.com/office/2006/metadata/properties" xmlns:ns2="7b908c4f-0f3a-4f42-825c-b60d611e09c2" xmlns:ns3="4adceb62-ef84-4abb-aa9c-7102cb8fdd45" targetNamespace="http://schemas.microsoft.com/office/2006/metadata/properties" ma:root="true" ma:fieldsID="aed7927544f5646061f48d8e856c4caf" ns2:_="" ns3:_="">
    <xsd:import namespace="7b908c4f-0f3a-4f42-825c-b60d611e09c2"/>
    <xsd:import namespace="4adceb62-ef84-4abb-aa9c-7102cb8fdd4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908c4f-0f3a-4f42-825c-b60d611e09c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2bbf47a-f6ca-4b6c-a896-b8359ca3f11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dceb62-ef84-4abb-aa9c-7102cb8fdd4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53d88f8-a8df-4ec0-b05e-efe4e8f30118}" ma:internalName="TaxCatchAll" ma:showField="CatchAllData" ma:web="4adceb62-ef84-4abb-aa9c-7102cb8fdd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adceb62-ef84-4abb-aa9c-7102cb8fdd45" xsi:nil="true"/>
    <lcf76f155ced4ddcb4097134ff3c332f xmlns="7b908c4f-0f3a-4f42-825c-b60d611e09c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A35BB30-FD3C-4A07-8E93-BBBAF207B786}">
  <ds:schemaRefs>
    <ds:schemaRef ds:uri="http://schemas.microsoft.com/sharepoint/v3/contenttype/forms"/>
  </ds:schemaRefs>
</ds:datastoreItem>
</file>

<file path=customXml/itemProps2.xml><?xml version="1.0" encoding="utf-8"?>
<ds:datastoreItem xmlns:ds="http://schemas.openxmlformats.org/officeDocument/2006/customXml" ds:itemID="{13E51BB9-B3C2-409A-A6EC-67859631E325}"/>
</file>

<file path=customXml/itemProps3.xml><?xml version="1.0" encoding="utf-8"?>
<ds:datastoreItem xmlns:ds="http://schemas.openxmlformats.org/officeDocument/2006/customXml" ds:itemID="{E20D0AE1-32E6-4616-9E39-8613B1D8E08D}">
  <ds:schemaRefs>
    <ds:schemaRef ds:uri="http://schemas.microsoft.com/office/2006/metadata/properties"/>
    <ds:schemaRef ds:uri="e2d08a82-e8c5-49b8-9969-7f6e7df27523"/>
    <ds:schemaRef ds:uri="http://purl.org/dc/elements/1.1/"/>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2b837eb7-88a3-4ce1-97da-ece918ff63e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5016</TotalTime>
  <Words>784</Words>
  <Application>Microsoft Office PowerPoint</Application>
  <PresentationFormat>Widescreen</PresentationFormat>
  <Paragraphs>78</Paragraphs>
  <Slides>11</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Calibri</vt:lpstr>
      <vt:lpstr>Calibri Light</vt:lpstr>
      <vt:lpstr>FCFEAP+ArialMT</vt:lpstr>
      <vt:lpstr>Lato</vt:lpstr>
      <vt:lpstr>Lato Black</vt:lpstr>
      <vt:lpstr>Lato Light</vt:lpstr>
      <vt:lpstr>Lato Medium</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gino@brandignition.com.au</dc:creator>
  <cp:lastModifiedBy>Lane, Kate</cp:lastModifiedBy>
  <cp:revision>100</cp:revision>
  <cp:lastPrinted>2023-08-14T04:13:10Z</cp:lastPrinted>
  <dcterms:created xsi:type="dcterms:W3CDTF">2022-10-05T01:15:27Z</dcterms:created>
  <dcterms:modified xsi:type="dcterms:W3CDTF">2023-10-17T03:03:14Z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0x01010096E1AECA5D80BC458E33A67BC4745549</vt:lpwstr>
  </property>
</Properties>
</file>