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6" r:id="rId5"/>
    <p:sldId id="281" r:id="rId6"/>
    <p:sldId id="272" r:id="rId7"/>
    <p:sldId id="282" r:id="rId8"/>
    <p:sldId id="284" r:id="rId9"/>
    <p:sldId id="273" r:id="rId10"/>
    <p:sldId id="275" r:id="rId11"/>
    <p:sldId id="277" r:id="rId12"/>
    <p:sldId id="283" r:id="rId13"/>
    <p:sldId id="279" r:id="rId14"/>
    <p:sldId id="285" r:id="rId15"/>
    <p:sldId id="267" r:id="rId16"/>
  </p:sldIdLst>
  <p:sldSz cx="12192000" cy="6858000"/>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2B3100-9113-40E6-BF14-F2443A11A791}" name="Lane, Kate" initials="LK" userId="S::Kate.Lane@BlueScopeSteel.com::1efde984-fdeb-4afb-adff-08b1eb08a009" providerId="AD"/>
  <p188:author id="{25CE7135-F338-4EE7-407F-6378FF531227}" name="Ryan, Brad BS" initials="RBB" userId="S::Brad.Ryan@bluescopesteel.com::919253e2-fbe7-4695-b36f-95a0a746a5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467E"/>
    <a:srgbClr val="00467F"/>
    <a:srgbClr val="7A0461"/>
    <a:srgbClr val="0563C1"/>
    <a:srgbClr val="00477F"/>
    <a:srgbClr val="225F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19"/>
    <p:restoredTop sz="80611" autoAdjust="0"/>
  </p:normalViewPr>
  <p:slideViewPr>
    <p:cSldViewPr snapToGrid="0">
      <p:cViewPr varScale="1">
        <p:scale>
          <a:sx n="88" d="100"/>
          <a:sy n="88" d="100"/>
        </p:scale>
        <p:origin x="1584"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B7141853-B1B1-4430-A745-7B20446733BD}" type="datetimeFigureOut">
              <a:rPr lang="en-AU" smtClean="0"/>
              <a:t>7/09/2023</a:t>
            </a:fld>
            <a:endParaRPr lang="en-AU"/>
          </a:p>
        </p:txBody>
      </p:sp>
      <p:sp>
        <p:nvSpPr>
          <p:cNvPr id="4" name="Slide Image Placeholder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8B79405-B0EF-408B-8DAE-E7E96E77BC45}" type="slidenum">
              <a:rPr lang="en-AU" smtClean="0"/>
              <a:t>‹#›</a:t>
            </a:fld>
            <a:endParaRPr lang="en-AU"/>
          </a:p>
        </p:txBody>
      </p:sp>
    </p:spTree>
    <p:extLst>
      <p:ext uri="{BB962C8B-B14F-4D97-AF65-F5344CB8AC3E}">
        <p14:creationId xmlns:p14="http://schemas.microsoft.com/office/powerpoint/2010/main" val="317326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highlight>
                <a:srgbClr val="FFFF00"/>
              </a:highlight>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a:t>
            </a:fld>
            <a:endParaRPr lang="en-AU"/>
          </a:p>
        </p:txBody>
      </p:sp>
    </p:spTree>
    <p:extLst>
      <p:ext uri="{BB962C8B-B14F-4D97-AF65-F5344CB8AC3E}">
        <p14:creationId xmlns:p14="http://schemas.microsoft.com/office/powerpoint/2010/main" val="3268453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AU"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10</a:t>
            </a:fld>
            <a:endParaRPr lang="en-AU"/>
          </a:p>
        </p:txBody>
      </p:sp>
    </p:spTree>
    <p:extLst>
      <p:ext uri="{BB962C8B-B14F-4D97-AF65-F5344CB8AC3E}">
        <p14:creationId xmlns:p14="http://schemas.microsoft.com/office/powerpoint/2010/main" val="1555758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Font typeface="Arial" panose="020B0604020202020204" pitchFamily="34" charset="0"/>
              <a:buNone/>
            </a:pPr>
            <a:endParaRPr lang="en-AU"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11</a:t>
            </a:fld>
            <a:endParaRPr lang="en-AU"/>
          </a:p>
        </p:txBody>
      </p:sp>
    </p:spTree>
    <p:extLst>
      <p:ext uri="{BB962C8B-B14F-4D97-AF65-F5344CB8AC3E}">
        <p14:creationId xmlns:p14="http://schemas.microsoft.com/office/powerpoint/2010/main" val="681237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8B79405-B0EF-408B-8DAE-E7E96E77BC45}" type="slidenum">
              <a:rPr lang="en-AU" smtClean="0"/>
              <a:t>12</a:t>
            </a:fld>
            <a:endParaRPr lang="en-AU"/>
          </a:p>
        </p:txBody>
      </p:sp>
    </p:spTree>
    <p:extLst>
      <p:ext uri="{BB962C8B-B14F-4D97-AF65-F5344CB8AC3E}">
        <p14:creationId xmlns:p14="http://schemas.microsoft.com/office/powerpoint/2010/main" val="31605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2</a:t>
            </a:fld>
            <a:endParaRPr lang="en-AU"/>
          </a:p>
        </p:txBody>
      </p:sp>
    </p:spTree>
    <p:extLst>
      <p:ext uri="{BB962C8B-B14F-4D97-AF65-F5344CB8AC3E}">
        <p14:creationId xmlns:p14="http://schemas.microsoft.com/office/powerpoint/2010/main" val="1246991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u="none" dirty="0"/>
          </a:p>
        </p:txBody>
      </p:sp>
      <p:sp>
        <p:nvSpPr>
          <p:cNvPr id="4" name="Slide Number Placeholder 3"/>
          <p:cNvSpPr>
            <a:spLocks noGrp="1"/>
          </p:cNvSpPr>
          <p:nvPr>
            <p:ph type="sldNum" sz="quarter" idx="5"/>
          </p:nvPr>
        </p:nvSpPr>
        <p:spPr/>
        <p:txBody>
          <a:bodyPr/>
          <a:lstStyle/>
          <a:p>
            <a:fld id="{E8B79405-B0EF-408B-8DAE-E7E96E77BC45}" type="slidenum">
              <a:rPr lang="en-AU" smtClean="0"/>
              <a:t>3</a:t>
            </a:fld>
            <a:endParaRPr lang="en-AU"/>
          </a:p>
        </p:txBody>
      </p:sp>
    </p:spTree>
    <p:extLst>
      <p:ext uri="{BB962C8B-B14F-4D97-AF65-F5344CB8AC3E}">
        <p14:creationId xmlns:p14="http://schemas.microsoft.com/office/powerpoint/2010/main" val="1269945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u="non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4</a:t>
            </a:fld>
            <a:endParaRPr lang="en-AU"/>
          </a:p>
        </p:txBody>
      </p:sp>
    </p:spTree>
    <p:extLst>
      <p:ext uri="{BB962C8B-B14F-4D97-AF65-F5344CB8AC3E}">
        <p14:creationId xmlns:p14="http://schemas.microsoft.com/office/powerpoint/2010/main" val="2234374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2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5</a:t>
            </a:fld>
            <a:endParaRPr lang="en-AU"/>
          </a:p>
        </p:txBody>
      </p:sp>
    </p:spTree>
    <p:extLst>
      <p:ext uri="{BB962C8B-B14F-4D97-AF65-F5344CB8AC3E}">
        <p14:creationId xmlns:p14="http://schemas.microsoft.com/office/powerpoint/2010/main" val="2942341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7000"/>
              </a:lnSpc>
              <a:spcAft>
                <a:spcPts val="800"/>
              </a:spcAft>
              <a:buFont typeface="Arial" panose="020B0604020202020204" pitchFamily="34" charset="0"/>
              <a:buNone/>
            </a:pPr>
            <a:endParaRPr lang="en-AU" sz="1000" u="non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6</a:t>
            </a:fld>
            <a:endParaRPr lang="en-AU"/>
          </a:p>
        </p:txBody>
      </p:sp>
    </p:spTree>
    <p:extLst>
      <p:ext uri="{BB962C8B-B14F-4D97-AF65-F5344CB8AC3E}">
        <p14:creationId xmlns:p14="http://schemas.microsoft.com/office/powerpoint/2010/main" val="2129911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AU" sz="2800" dirty="0"/>
          </a:p>
        </p:txBody>
      </p:sp>
      <p:sp>
        <p:nvSpPr>
          <p:cNvPr id="4" name="Slide Number Placeholder 3"/>
          <p:cNvSpPr>
            <a:spLocks noGrp="1"/>
          </p:cNvSpPr>
          <p:nvPr>
            <p:ph type="sldNum" sz="quarter" idx="5"/>
          </p:nvPr>
        </p:nvSpPr>
        <p:spPr/>
        <p:txBody>
          <a:bodyPr/>
          <a:lstStyle/>
          <a:p>
            <a:fld id="{E8B79405-B0EF-408B-8DAE-E7E96E77BC45}" type="slidenum">
              <a:rPr lang="en-AU" smtClean="0"/>
              <a:t>7</a:t>
            </a:fld>
            <a:endParaRPr lang="en-AU"/>
          </a:p>
        </p:txBody>
      </p:sp>
    </p:spTree>
    <p:extLst>
      <p:ext uri="{BB962C8B-B14F-4D97-AF65-F5344CB8AC3E}">
        <p14:creationId xmlns:p14="http://schemas.microsoft.com/office/powerpoint/2010/main" val="1974591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AU" sz="1800" u="none"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8</a:t>
            </a:fld>
            <a:endParaRPr lang="en-AU"/>
          </a:p>
        </p:txBody>
      </p:sp>
    </p:spTree>
    <p:extLst>
      <p:ext uri="{BB962C8B-B14F-4D97-AF65-F5344CB8AC3E}">
        <p14:creationId xmlns:p14="http://schemas.microsoft.com/office/powerpoint/2010/main" val="3239947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AU" sz="1200" u="none"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9</a:t>
            </a:fld>
            <a:endParaRPr lang="en-AU"/>
          </a:p>
        </p:txBody>
      </p:sp>
    </p:spTree>
    <p:extLst>
      <p:ext uri="{BB962C8B-B14F-4D97-AF65-F5344CB8AC3E}">
        <p14:creationId xmlns:p14="http://schemas.microsoft.com/office/powerpoint/2010/main" val="821337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F557-F10C-BD7D-BCCB-6A6953AACE9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6B9DC1F-4BDE-D36B-B3D7-0F30CDFB6D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0C4E02C-048C-3391-3359-470623C2D029}"/>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5" name="Footer Placeholder 4">
            <a:extLst>
              <a:ext uri="{FF2B5EF4-FFF2-40B4-BE49-F238E27FC236}">
                <a16:creationId xmlns:a16="http://schemas.microsoft.com/office/drawing/2014/main" id="{FB9C9675-7EA6-FE58-565D-4B621BB9C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8C1A0-1CBE-11FB-F569-7109CF5CE654}"/>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16827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D32D-B8E6-F531-4149-80F4DEDCFDE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BD05302-CBE4-246F-1782-B387CC51F7A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BE4351-5AAE-2CCE-84F0-CB8FDFD6DA0E}"/>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5" name="Footer Placeholder 4">
            <a:extLst>
              <a:ext uri="{FF2B5EF4-FFF2-40B4-BE49-F238E27FC236}">
                <a16:creationId xmlns:a16="http://schemas.microsoft.com/office/drawing/2014/main" id="{B3CD411C-1927-5854-1F8F-F4A07C1A8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1512B-64C3-72FD-32A1-B2BA2317866C}"/>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55759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456CC3-1E56-B621-E733-1D75CB5CAD2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85C04F5-724F-C553-CADF-15D8B558FFA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707110-5FCE-BAF2-1AFE-A7AE90E9A122}"/>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5" name="Footer Placeholder 4">
            <a:extLst>
              <a:ext uri="{FF2B5EF4-FFF2-40B4-BE49-F238E27FC236}">
                <a16:creationId xmlns:a16="http://schemas.microsoft.com/office/drawing/2014/main" id="{A83568BD-581C-57F7-2AAE-8E0BBF6B6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67F89-E83A-2117-C616-647156E81C42}"/>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423976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3593-0C65-F19F-1EF0-73E14C3858C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A384ACA-84F7-9154-0D6B-A906F3F8DCF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A31CBC-7787-B0AA-11E6-FB4614DD8FCD}"/>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5" name="Footer Placeholder 4">
            <a:extLst>
              <a:ext uri="{FF2B5EF4-FFF2-40B4-BE49-F238E27FC236}">
                <a16:creationId xmlns:a16="http://schemas.microsoft.com/office/drawing/2014/main" id="{961C1F55-13A1-3A2B-9174-4B8EF26DD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35947A-215F-682A-AE62-BAAD37F12F7E}"/>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290157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E45E-4D2A-231E-DFE1-5B54AD0788A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D1F8C86-78EE-ABCF-1CE5-6C687D5D58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655D0A3-56C3-12A0-BAAD-63B1D6560A8B}"/>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5" name="Footer Placeholder 4">
            <a:extLst>
              <a:ext uri="{FF2B5EF4-FFF2-40B4-BE49-F238E27FC236}">
                <a16:creationId xmlns:a16="http://schemas.microsoft.com/office/drawing/2014/main" id="{3FD4B292-08CB-46CB-BAC2-E48D015AE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F635E-BDE1-5269-31A1-E91AC8EB5224}"/>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254436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17E11-6A92-9856-9BF5-5BF379B7084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1D877DA-B7B6-45A9-DCC7-3F4E44FF841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6487B26-28C2-D69A-0818-62487B8C7F7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ED6B135-D59D-948E-52E7-FB63FB42D2E7}"/>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6" name="Footer Placeholder 5">
            <a:extLst>
              <a:ext uri="{FF2B5EF4-FFF2-40B4-BE49-F238E27FC236}">
                <a16:creationId xmlns:a16="http://schemas.microsoft.com/office/drawing/2014/main" id="{ACA5A39A-4C04-7EB7-FC10-D335E02FC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7F96C-0C97-983A-CF0B-4969F1F1F73F}"/>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144205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3272-D32E-6426-08A0-03D09CA897A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4814914-A9FA-78CE-EE81-3258F10F38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D80C5DE-C99B-9062-504E-2AF0171FB3E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494C7D0-7E98-AA5E-71D1-95741F95D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80FA07A-399F-19ED-A025-F4AAFED485D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FAFD33A-6901-9F32-0F50-CAD7056549F9}"/>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8" name="Footer Placeholder 7">
            <a:extLst>
              <a:ext uri="{FF2B5EF4-FFF2-40B4-BE49-F238E27FC236}">
                <a16:creationId xmlns:a16="http://schemas.microsoft.com/office/drawing/2014/main" id="{1534DB56-27DD-B6AC-FBB8-817D0F9D99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D2EC16-D712-0EBA-AF04-E078734D8B0C}"/>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85233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061A-07C6-EF64-A83B-93DDD1ECDF5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EDB21BA-5AF7-3D53-37DC-9C9C45B06759}"/>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4" name="Footer Placeholder 3">
            <a:extLst>
              <a:ext uri="{FF2B5EF4-FFF2-40B4-BE49-F238E27FC236}">
                <a16:creationId xmlns:a16="http://schemas.microsoft.com/office/drawing/2014/main" id="{0A8FD51B-6B1B-CD9E-A9C9-79BAAC090A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9079FB-C157-2611-4801-32737B45EEE4}"/>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358011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2F1DF4-A1C6-6FFF-9E8B-86A99039E5DD}"/>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3" name="Footer Placeholder 2">
            <a:extLst>
              <a:ext uri="{FF2B5EF4-FFF2-40B4-BE49-F238E27FC236}">
                <a16:creationId xmlns:a16="http://schemas.microsoft.com/office/drawing/2014/main" id="{F73255F7-898A-5C98-0FC7-133A1B74A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B39307-E0CC-3C69-5C5D-DF33B43A44DC}"/>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130960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380DD-F211-898D-F558-344FBDCBCC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5435AE7-8B4F-CC04-5E57-89AE608F38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FD24E56-9517-46B9-E643-02524DCE2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53E8487-76B0-03AD-8F13-B624D6E425AA}"/>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6" name="Footer Placeholder 5">
            <a:extLst>
              <a:ext uri="{FF2B5EF4-FFF2-40B4-BE49-F238E27FC236}">
                <a16:creationId xmlns:a16="http://schemas.microsoft.com/office/drawing/2014/main" id="{670A48FF-9432-4B06-E095-F71B694275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420C1-6F99-B8AD-B056-51B4639C9A41}"/>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165283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6EDF-4662-1548-CD56-5DA357FBC9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2E78CFA-089C-F3EF-4765-1FF7037A77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84F8D3-F6CF-D620-A73E-20BEEBD14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68EA81-C811-524B-BAA1-32CA64964F33}"/>
              </a:ext>
            </a:extLst>
          </p:cNvPr>
          <p:cNvSpPr>
            <a:spLocks noGrp="1"/>
          </p:cNvSpPr>
          <p:nvPr>
            <p:ph type="dt" sz="half" idx="10"/>
          </p:nvPr>
        </p:nvSpPr>
        <p:spPr/>
        <p:txBody>
          <a:bodyPr/>
          <a:lstStyle/>
          <a:p>
            <a:fld id="{E3D84C4D-C799-E948-987B-FE3A993E5029}" type="datetimeFigureOut">
              <a:rPr lang="en-US" smtClean="0"/>
              <a:t>9/7/2023</a:t>
            </a:fld>
            <a:endParaRPr lang="en-US"/>
          </a:p>
        </p:txBody>
      </p:sp>
      <p:sp>
        <p:nvSpPr>
          <p:cNvPr id="6" name="Footer Placeholder 5">
            <a:extLst>
              <a:ext uri="{FF2B5EF4-FFF2-40B4-BE49-F238E27FC236}">
                <a16:creationId xmlns:a16="http://schemas.microsoft.com/office/drawing/2014/main" id="{6B0CC56B-CA85-D1CF-4279-9FC64C0A0E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F44CA-9B15-3CD3-7C00-4288A05FC604}"/>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284793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2B9C53-19F3-25D6-ED87-D8256E589D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0F6F7C0-71E6-D16F-DDAA-AF1B91CB7F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974487-2597-B6B3-265D-4896FA3F66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84C4D-C799-E948-987B-FE3A993E5029}" type="datetimeFigureOut">
              <a:rPr lang="en-US" smtClean="0"/>
              <a:t>9/7/2023</a:t>
            </a:fld>
            <a:endParaRPr lang="en-US"/>
          </a:p>
        </p:txBody>
      </p:sp>
      <p:sp>
        <p:nvSpPr>
          <p:cNvPr id="5" name="Footer Placeholder 4">
            <a:extLst>
              <a:ext uri="{FF2B5EF4-FFF2-40B4-BE49-F238E27FC236}">
                <a16:creationId xmlns:a16="http://schemas.microsoft.com/office/drawing/2014/main" id="{FD167374-8220-DF7B-1D9C-643C7CECA5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398140-000C-5978-EA88-6E3272378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5B16FA-D746-9047-90DE-B088ABC02AC3}" type="slidenum">
              <a:rPr lang="en-US" smtClean="0"/>
              <a:t>‹#›</a:t>
            </a:fld>
            <a:endParaRPr lang="en-US"/>
          </a:p>
        </p:txBody>
      </p:sp>
    </p:spTree>
    <p:extLst>
      <p:ext uri="{BB962C8B-B14F-4D97-AF65-F5344CB8AC3E}">
        <p14:creationId xmlns:p14="http://schemas.microsoft.com/office/powerpoint/2010/main" val="1796785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house with a blue and white background&#10;&#10;Description automatically generated">
            <a:extLst>
              <a:ext uri="{FF2B5EF4-FFF2-40B4-BE49-F238E27FC236}">
                <a16:creationId xmlns:a16="http://schemas.microsoft.com/office/drawing/2014/main" id="{CD7CF4D1-9919-B27C-B390-A6B792E424B8}"/>
              </a:ext>
            </a:extLst>
          </p:cNvPr>
          <p:cNvPicPr>
            <a:picLocks noChangeAspect="1"/>
          </p:cNvPicPr>
          <p:nvPr/>
        </p:nvPicPr>
        <p:blipFill>
          <a:blip r:embed="rId5"/>
          <a:stretch>
            <a:fillRect/>
          </a:stretch>
        </p:blipFill>
        <p:spPr>
          <a:xfrm>
            <a:off x="-16800" y="0"/>
            <a:ext cx="12208799" cy="6858000"/>
          </a:xfrm>
          <a:prstGeom prst="rect">
            <a:avLst/>
          </a:prstGeom>
        </p:spPr>
      </p:pic>
      <p:sp>
        <p:nvSpPr>
          <p:cNvPr id="6" name="TextBox 5">
            <a:extLst>
              <a:ext uri="{FF2B5EF4-FFF2-40B4-BE49-F238E27FC236}">
                <a16:creationId xmlns:a16="http://schemas.microsoft.com/office/drawing/2014/main" id="{14EEB8E5-F3A8-C809-9AC8-901B620068C8}"/>
              </a:ext>
            </a:extLst>
          </p:cNvPr>
          <p:cNvSpPr txBox="1"/>
          <p:nvPr/>
        </p:nvSpPr>
        <p:spPr>
          <a:xfrm>
            <a:off x="749560" y="2687221"/>
            <a:ext cx="5554988" cy="2923877"/>
          </a:xfrm>
          <a:prstGeom prst="rect">
            <a:avLst/>
          </a:prstGeom>
          <a:noFill/>
        </p:spPr>
        <p:txBody>
          <a:bodyPr wrap="square" rtlCol="0">
            <a:spAutoFit/>
          </a:bodyPr>
          <a:lstStyle/>
          <a:p>
            <a:r>
              <a:rPr lang="en-AU" sz="4600" b="1" i="0" u="none" strike="noStrike" baseline="30000" dirty="0">
                <a:solidFill>
                  <a:srgbClr val="00467E"/>
                </a:solidFill>
                <a:latin typeface="Lato Black" panose="020F0502020204030203" pitchFamily="34" charset="0"/>
                <a:ea typeface="Lato Black" panose="020F0502020204030203" pitchFamily="34" charset="0"/>
                <a:cs typeface="Lato Black" panose="020F0502020204030203" pitchFamily="34" charset="0"/>
              </a:rPr>
              <a:t>Guidance on good practice and NCC2022 compliance for the installation of steel wall claddings in residential and commercial / industrial applications</a:t>
            </a:r>
          </a:p>
        </p:txBody>
      </p:sp>
      <p:sp>
        <p:nvSpPr>
          <p:cNvPr id="13" name="TextBox 12">
            <a:extLst>
              <a:ext uri="{FF2B5EF4-FFF2-40B4-BE49-F238E27FC236}">
                <a16:creationId xmlns:a16="http://schemas.microsoft.com/office/drawing/2014/main" id="{54A90399-67E3-F3EA-382E-8E71BA83A726}"/>
              </a:ext>
            </a:extLst>
          </p:cNvPr>
          <p:cNvSpPr txBox="1"/>
          <p:nvPr/>
        </p:nvSpPr>
        <p:spPr>
          <a:xfrm>
            <a:off x="778834" y="943246"/>
            <a:ext cx="6663957" cy="1774845"/>
          </a:xfrm>
          <a:prstGeom prst="rect">
            <a:avLst/>
          </a:prstGeom>
          <a:noFill/>
        </p:spPr>
        <p:txBody>
          <a:bodyPr wrap="square" rtlCol="0">
            <a:spAutoFit/>
          </a:bodyPr>
          <a:lstStyle/>
          <a:p>
            <a:r>
              <a:rPr lang="en-GB" sz="82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STEEL WALL CLADDING</a:t>
            </a:r>
          </a:p>
        </p:txBody>
      </p:sp>
      <p:pic>
        <p:nvPicPr>
          <p:cNvPr id="5" name="Audio 4">
            <a:hlinkClick r:id="" action="ppaction://media"/>
            <a:extLst>
              <a:ext uri="{FF2B5EF4-FFF2-40B4-BE49-F238E27FC236}">
                <a16:creationId xmlns:a16="http://schemas.microsoft.com/office/drawing/2014/main" id="{DC0D32C0-8012-9649-253F-30F7C1D711E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2" name="Picture 1" descr="A logo for a company&#10;&#10;Description automatically generated">
            <a:extLst>
              <a:ext uri="{FF2B5EF4-FFF2-40B4-BE49-F238E27FC236}">
                <a16:creationId xmlns:a16="http://schemas.microsoft.com/office/drawing/2014/main" id="{EF74BAF1-217A-E0BB-E4DC-A359FC3D6B21}"/>
              </a:ext>
            </a:extLst>
          </p:cNvPr>
          <p:cNvPicPr>
            <a:picLocks noChangeAspect="1"/>
          </p:cNvPicPr>
          <p:nvPr/>
        </p:nvPicPr>
        <p:blipFill>
          <a:blip r:embed="rId7"/>
          <a:stretch>
            <a:fillRect/>
          </a:stretch>
        </p:blipFill>
        <p:spPr>
          <a:xfrm>
            <a:off x="665144" y="5705726"/>
            <a:ext cx="1269841" cy="914286"/>
          </a:xfrm>
          <a:prstGeom prst="rect">
            <a:avLst/>
          </a:prstGeom>
        </p:spPr>
      </p:pic>
    </p:spTree>
    <p:extLst>
      <p:ext uri="{BB962C8B-B14F-4D97-AF65-F5344CB8AC3E}">
        <p14:creationId xmlns:p14="http://schemas.microsoft.com/office/powerpoint/2010/main" val="2053885709"/>
      </p:ext>
    </p:extLst>
  </p:cSld>
  <p:clrMapOvr>
    <a:masterClrMapping/>
  </p:clrMapOvr>
  <mc:AlternateContent xmlns:mc="http://schemas.openxmlformats.org/markup-compatibility/2006" xmlns:p14="http://schemas.microsoft.com/office/powerpoint/2010/main">
    <mc:Choice Requires="p14">
      <p:transition spd="med" p14:dur="700" advTm="31114">
        <p:fade/>
      </p:transition>
    </mc:Choice>
    <mc:Fallback xmlns="">
      <p:transition spd="med" advTm="311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print of a building&#10;&#10;Description automatically generated">
            <a:extLst>
              <a:ext uri="{FF2B5EF4-FFF2-40B4-BE49-F238E27FC236}">
                <a16:creationId xmlns:a16="http://schemas.microsoft.com/office/drawing/2014/main" id="{88F64F76-C2A8-EC52-CDFC-B7E88C26B80E}"/>
              </a:ext>
            </a:extLst>
          </p:cNvPr>
          <p:cNvPicPr>
            <a:picLocks noChangeAspect="1"/>
          </p:cNvPicPr>
          <p:nvPr/>
        </p:nvPicPr>
        <p:blipFill>
          <a:blip r:embed="rId5"/>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01982B93-3C8C-28DE-4170-1DA1C50AA52D}"/>
              </a:ext>
            </a:extLst>
          </p:cNvPr>
          <p:cNvSpPr txBox="1"/>
          <p:nvPr/>
        </p:nvSpPr>
        <p:spPr>
          <a:xfrm>
            <a:off x="778834" y="943246"/>
            <a:ext cx="11196048"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WALL SYSTEM DETAILING</a:t>
            </a:r>
          </a:p>
        </p:txBody>
      </p:sp>
      <p:sp>
        <p:nvSpPr>
          <p:cNvPr id="5" name="TextBox 4">
            <a:extLst>
              <a:ext uri="{FF2B5EF4-FFF2-40B4-BE49-F238E27FC236}">
                <a16:creationId xmlns:a16="http://schemas.microsoft.com/office/drawing/2014/main" id="{098BFB6B-A544-4EC3-4772-9C63E08D506A}"/>
              </a:ext>
            </a:extLst>
          </p:cNvPr>
          <p:cNvSpPr txBox="1"/>
          <p:nvPr/>
        </p:nvSpPr>
        <p:spPr>
          <a:xfrm>
            <a:off x="790709" y="1577469"/>
            <a:ext cx="7237185" cy="748923"/>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Easy to understand common system detailing approaches for industry</a:t>
            </a:r>
          </a:p>
        </p:txBody>
      </p:sp>
      <p:sp>
        <p:nvSpPr>
          <p:cNvPr id="6" name="TextBox 5">
            <a:extLst>
              <a:ext uri="{FF2B5EF4-FFF2-40B4-BE49-F238E27FC236}">
                <a16:creationId xmlns:a16="http://schemas.microsoft.com/office/drawing/2014/main" id="{1A0F8ADA-CB8A-775E-3718-2D2364BFFC35}"/>
              </a:ext>
            </a:extLst>
          </p:cNvPr>
          <p:cNvSpPr txBox="1"/>
          <p:nvPr/>
        </p:nvSpPr>
        <p:spPr>
          <a:xfrm>
            <a:off x="790711" y="2245710"/>
            <a:ext cx="6161418" cy="3293209"/>
          </a:xfrm>
          <a:prstGeom prst="rect">
            <a:avLst/>
          </a:prstGeom>
          <a:noFill/>
        </p:spPr>
        <p:txBody>
          <a:bodyPr wrap="square" rtlCol="0">
            <a:spAutoFit/>
          </a:bodyPr>
          <a:lstStyle/>
          <a:p>
            <a:pPr marR="0" algn="l" rtl="0"/>
            <a:r>
              <a:rPr lang="en-AU" sz="1600" dirty="0">
                <a:latin typeface="Lato" panose="020F0502020204030203" pitchFamily="34" charset="0"/>
                <a:ea typeface="Lato" panose="020F0502020204030203" pitchFamily="34" charset="0"/>
                <a:cs typeface="Lato" panose="020F0502020204030203" pitchFamily="34" charset="0"/>
              </a:rPr>
              <a:t>Industry has adopted standardised best practice system approaches.  New minimum standard for weatherproofing and structural installation of metal wall cladding systems.</a:t>
            </a:r>
          </a:p>
          <a:p>
            <a:pPr marR="0" algn="l" rtl="0"/>
            <a:endParaRPr lang="en-AU" sz="1600" dirty="0">
              <a:latin typeface="Lato" panose="020F0502020204030203" pitchFamily="34" charset="0"/>
              <a:ea typeface="Lato" panose="020F0502020204030203" pitchFamily="34" charset="0"/>
              <a:cs typeface="Lato" panose="020F0502020204030203" pitchFamily="34" charset="0"/>
            </a:endParaRPr>
          </a:p>
          <a:p>
            <a:pPr marR="0" algn="l" rtl="0"/>
            <a:r>
              <a:rPr lang="en-AU" sz="1600" dirty="0">
                <a:latin typeface="Lato" panose="020F0502020204030203" pitchFamily="34" charset="0"/>
                <a:ea typeface="Lato" panose="020F0502020204030203" pitchFamily="34" charset="0"/>
                <a:cs typeface="Lato" panose="020F0502020204030203" pitchFamily="34" charset="0"/>
              </a:rPr>
              <a:t>A range of the most common metal cladding system details have been provided in this guide. </a:t>
            </a:r>
          </a:p>
          <a:p>
            <a:pPr marR="0" algn="l" rtl="0"/>
            <a:endParaRPr lang="en-AU" sz="1600" dirty="0">
              <a:latin typeface="Lato" panose="020F0502020204030203" pitchFamily="34" charset="0"/>
              <a:ea typeface="Lato" panose="020F0502020204030203" pitchFamily="34" charset="0"/>
              <a:cs typeface="Lato" panose="020F0502020204030203" pitchFamily="34" charset="0"/>
            </a:endParaRPr>
          </a:p>
          <a:p>
            <a:pPr marR="0" algn="l" rtl="0"/>
            <a:r>
              <a:rPr lang="en-AU" sz="1600" dirty="0">
                <a:latin typeface="Lato" panose="020F0502020204030203" pitchFamily="34" charset="0"/>
                <a:ea typeface="Lato" panose="020F0502020204030203" pitchFamily="34" charset="0"/>
                <a:cs typeface="Lato" panose="020F0502020204030203" pitchFamily="34" charset="0"/>
              </a:rPr>
              <a:t>Cladding installation to AS1562.1 </a:t>
            </a:r>
          </a:p>
          <a:p>
            <a:pPr marR="0" algn="l" rtl="0"/>
            <a:endParaRPr lang="en-AU" sz="1600" dirty="0">
              <a:latin typeface="Lato" panose="020F0502020204030203" pitchFamily="34" charset="0"/>
              <a:ea typeface="Lato" panose="020F0502020204030203" pitchFamily="34" charset="0"/>
              <a:cs typeface="Lato" panose="020F0502020204030203" pitchFamily="34" charset="0"/>
            </a:endParaRPr>
          </a:p>
          <a:p>
            <a:pPr marR="0" algn="l" rtl="0"/>
            <a:r>
              <a:rPr lang="en-AU" sz="1600" dirty="0">
                <a:latin typeface="Lato" panose="020F0502020204030203" pitchFamily="34" charset="0"/>
                <a:ea typeface="Lato" panose="020F0502020204030203" pitchFamily="34" charset="0"/>
                <a:cs typeface="Lato" panose="020F0502020204030203" pitchFamily="34" charset="0"/>
              </a:rPr>
              <a:t>Installation of pliable membranes must conform to the requirements of AS4200.2. </a:t>
            </a:r>
          </a:p>
          <a:p>
            <a:pPr marR="0" algn="l" rtl="0"/>
            <a:endParaRPr lang="en-AU" sz="1600" dirty="0">
              <a:latin typeface="Lato" panose="020F0502020204030203" pitchFamily="34" charset="0"/>
              <a:ea typeface="Lato" panose="020F0502020204030203" pitchFamily="34" charset="0"/>
              <a:cs typeface="Lato" panose="020F0502020204030203" pitchFamily="34" charset="0"/>
            </a:endParaRPr>
          </a:p>
          <a:p>
            <a:pPr marR="0" algn="l" rtl="0"/>
            <a:r>
              <a:rPr lang="en-AU" sz="1600" dirty="0">
                <a:latin typeface="Lato" panose="020F0502020204030203" pitchFamily="34" charset="0"/>
                <a:ea typeface="Lato" panose="020F0502020204030203" pitchFamily="34" charset="0"/>
                <a:cs typeface="Lato" panose="020F0502020204030203" pitchFamily="34" charset="0"/>
              </a:rPr>
              <a:t>Common theme – follow manufactures advice.</a:t>
            </a:r>
          </a:p>
        </p:txBody>
      </p:sp>
      <p:pic>
        <p:nvPicPr>
          <p:cNvPr id="10" name="Audio 9">
            <a:hlinkClick r:id="" action="ppaction://media"/>
            <a:extLst>
              <a:ext uri="{FF2B5EF4-FFF2-40B4-BE49-F238E27FC236}">
                <a16:creationId xmlns:a16="http://schemas.microsoft.com/office/drawing/2014/main" id="{69C30976-13E6-A263-FD5D-9D0147D1B40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2" name="Picture 1" descr="A logo for a company&#10;&#10;Description automatically generated">
            <a:extLst>
              <a:ext uri="{FF2B5EF4-FFF2-40B4-BE49-F238E27FC236}">
                <a16:creationId xmlns:a16="http://schemas.microsoft.com/office/drawing/2014/main" id="{6D262B54-9BD2-2850-B066-B8FB26C5B099}"/>
              </a:ext>
            </a:extLst>
          </p:cNvPr>
          <p:cNvPicPr>
            <a:picLocks noChangeAspect="1"/>
          </p:cNvPicPr>
          <p:nvPr/>
        </p:nvPicPr>
        <p:blipFill>
          <a:blip r:embed="rId7"/>
          <a:stretch>
            <a:fillRect/>
          </a:stretch>
        </p:blipFill>
        <p:spPr>
          <a:xfrm>
            <a:off x="790709" y="5986006"/>
            <a:ext cx="888565" cy="639767"/>
          </a:xfrm>
          <a:prstGeom prst="rect">
            <a:avLst/>
          </a:prstGeom>
        </p:spPr>
      </p:pic>
    </p:spTree>
    <p:extLst>
      <p:ext uri="{BB962C8B-B14F-4D97-AF65-F5344CB8AC3E}">
        <p14:creationId xmlns:p14="http://schemas.microsoft.com/office/powerpoint/2010/main" val="514933268"/>
      </p:ext>
    </p:extLst>
  </p:cSld>
  <p:clrMapOvr>
    <a:masterClrMapping/>
  </p:clrMapOvr>
  <mc:AlternateContent xmlns:mc="http://schemas.openxmlformats.org/markup-compatibility/2006" xmlns:p14="http://schemas.microsoft.com/office/powerpoint/2010/main">
    <mc:Choice Requires="p14">
      <p:transition spd="med" p14:dur="700" advTm="39692">
        <p:fade/>
      </p:transition>
    </mc:Choice>
    <mc:Fallback xmlns="">
      <p:transition spd="med" advTm="396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metal roof&#10;&#10;Description automatically generated">
            <a:extLst>
              <a:ext uri="{FF2B5EF4-FFF2-40B4-BE49-F238E27FC236}">
                <a16:creationId xmlns:a16="http://schemas.microsoft.com/office/drawing/2014/main" id="{7CEF2451-F10A-B499-4593-DCF582819DC3}"/>
              </a:ext>
            </a:extLst>
          </p:cNvPr>
          <p:cNvPicPr>
            <a:picLocks noChangeAspect="1"/>
          </p:cNvPicPr>
          <p:nvPr/>
        </p:nvPicPr>
        <p:blipFill>
          <a:blip r:embed="rId5"/>
          <a:stretch>
            <a:fillRect/>
          </a:stretch>
        </p:blipFill>
        <p:spPr>
          <a:xfrm>
            <a:off x="1" y="0"/>
            <a:ext cx="12192000" cy="6858000"/>
          </a:xfrm>
          <a:prstGeom prst="rect">
            <a:avLst/>
          </a:prstGeom>
        </p:spPr>
      </p:pic>
      <p:sp>
        <p:nvSpPr>
          <p:cNvPr id="4" name="TextBox 3">
            <a:extLst>
              <a:ext uri="{FF2B5EF4-FFF2-40B4-BE49-F238E27FC236}">
                <a16:creationId xmlns:a16="http://schemas.microsoft.com/office/drawing/2014/main" id="{01982B93-3C8C-28DE-4170-1DA1C50AA52D}"/>
              </a:ext>
            </a:extLst>
          </p:cNvPr>
          <p:cNvSpPr txBox="1"/>
          <p:nvPr/>
        </p:nvSpPr>
        <p:spPr>
          <a:xfrm>
            <a:off x="778834" y="943246"/>
            <a:ext cx="11196048"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INSULATED SANDWICH PANELS</a:t>
            </a:r>
          </a:p>
        </p:txBody>
      </p:sp>
      <p:sp>
        <p:nvSpPr>
          <p:cNvPr id="5" name="TextBox 4">
            <a:extLst>
              <a:ext uri="{FF2B5EF4-FFF2-40B4-BE49-F238E27FC236}">
                <a16:creationId xmlns:a16="http://schemas.microsoft.com/office/drawing/2014/main" id="{098BFB6B-A544-4EC3-4772-9C63E08D506A}"/>
              </a:ext>
            </a:extLst>
          </p:cNvPr>
          <p:cNvSpPr txBox="1"/>
          <p:nvPr/>
        </p:nvSpPr>
        <p:spPr>
          <a:xfrm>
            <a:off x="790709" y="1577469"/>
            <a:ext cx="7237185" cy="420628"/>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Demonstrating the advantages of ISP’s in design</a:t>
            </a:r>
          </a:p>
        </p:txBody>
      </p:sp>
      <p:sp>
        <p:nvSpPr>
          <p:cNvPr id="6" name="TextBox 5">
            <a:extLst>
              <a:ext uri="{FF2B5EF4-FFF2-40B4-BE49-F238E27FC236}">
                <a16:creationId xmlns:a16="http://schemas.microsoft.com/office/drawing/2014/main" id="{1A0F8ADA-CB8A-775E-3718-2D2364BFFC35}"/>
              </a:ext>
            </a:extLst>
          </p:cNvPr>
          <p:cNvSpPr txBox="1"/>
          <p:nvPr/>
        </p:nvSpPr>
        <p:spPr>
          <a:xfrm>
            <a:off x="805571" y="1998097"/>
            <a:ext cx="4801145" cy="3293209"/>
          </a:xfrm>
          <a:prstGeom prst="rect">
            <a:avLst/>
          </a:prstGeom>
          <a:noFill/>
        </p:spPr>
        <p:txBody>
          <a:bodyPr wrap="square" rtlCol="0">
            <a:spAutoFit/>
          </a:bodyPr>
          <a:lstStyle/>
          <a:p>
            <a:pPr marR="0" algn="l" rtl="0"/>
            <a:r>
              <a:rPr lang="en-AU" sz="1600" b="1" dirty="0">
                <a:latin typeface="Lato Black" panose="020F0502020204030203" pitchFamily="34" charset="0"/>
                <a:ea typeface="Lato Black" panose="020F0502020204030203" pitchFamily="34" charset="0"/>
                <a:cs typeface="Lato Black" panose="020F0502020204030203" pitchFamily="34" charset="0"/>
              </a:rPr>
              <a:t>Benefits</a:t>
            </a:r>
          </a:p>
          <a:p>
            <a:pPr marR="0" algn="l" rtl="0"/>
            <a:r>
              <a:rPr lang="en-AU" sz="1600" dirty="0">
                <a:latin typeface="Lato" panose="020F0502020204030203" pitchFamily="34" charset="0"/>
                <a:ea typeface="Lato" panose="020F0502020204030203" pitchFamily="34" charset="0"/>
                <a:cs typeface="Lato" panose="020F0502020204030203" pitchFamily="34" charset="0"/>
              </a:rPr>
              <a:t>Insulated Sandwich Panels are known for their excellent thermal &amp; weatherproofing properties.</a:t>
            </a:r>
          </a:p>
          <a:p>
            <a:pPr marR="0" algn="l" rtl="0"/>
            <a:endParaRPr lang="en-AU" sz="1600" dirty="0">
              <a:latin typeface="Lato" panose="020F0502020204030203" pitchFamily="34" charset="0"/>
              <a:ea typeface="Lato" panose="020F0502020204030203" pitchFamily="34" charset="0"/>
              <a:cs typeface="Lato" panose="020F0502020204030203" pitchFamily="34" charset="0"/>
            </a:endParaRPr>
          </a:p>
          <a:p>
            <a:pPr marR="0" algn="l" rtl="0"/>
            <a:r>
              <a:rPr lang="en-AU" sz="1600" b="1" dirty="0">
                <a:latin typeface="Lato Black" panose="020F0502020204030203" pitchFamily="34" charset="0"/>
                <a:ea typeface="Lato Black" panose="020F0502020204030203" pitchFamily="34" charset="0"/>
                <a:cs typeface="Lato Black" panose="020F0502020204030203" pitchFamily="34" charset="0"/>
              </a:rPr>
              <a:t>Storage and Handling Guidance</a:t>
            </a:r>
          </a:p>
          <a:p>
            <a:pPr marR="0" algn="l" rtl="0"/>
            <a:r>
              <a:rPr lang="en-AU" sz="1600" dirty="0">
                <a:latin typeface="Lato" panose="020F0502020204030203" pitchFamily="34" charset="0"/>
                <a:ea typeface="Lato" panose="020F0502020204030203" pitchFamily="34" charset="0"/>
                <a:cs typeface="Lato" panose="020F0502020204030203" pitchFamily="34" charset="0"/>
              </a:rPr>
              <a:t>Due to their stiffness and length on-site handling of these panels requires specialised techniques.</a:t>
            </a:r>
          </a:p>
          <a:p>
            <a:pPr marR="0" algn="l" rtl="0"/>
            <a:endParaRPr lang="en-AU" sz="1600" dirty="0">
              <a:latin typeface="Lato" panose="020F0502020204030203" pitchFamily="34" charset="0"/>
              <a:ea typeface="Lato" panose="020F0502020204030203" pitchFamily="34" charset="0"/>
              <a:cs typeface="Lato" panose="020F0502020204030203" pitchFamily="34" charset="0"/>
            </a:endParaRPr>
          </a:p>
          <a:p>
            <a:pPr marR="0" algn="l" rtl="0"/>
            <a:r>
              <a:rPr lang="en-AU" sz="1600" b="1" dirty="0">
                <a:latin typeface="Lato Black" panose="020F0502020204030203" pitchFamily="34" charset="0"/>
                <a:ea typeface="Lato Black" panose="020F0502020204030203" pitchFamily="34" charset="0"/>
                <a:cs typeface="Lato Black" panose="020F0502020204030203" pitchFamily="34" charset="0"/>
              </a:rPr>
              <a:t>Approaches to Weatherproofing and Drainage</a:t>
            </a:r>
          </a:p>
          <a:p>
            <a:pPr marR="0" algn="l" rtl="0"/>
            <a:r>
              <a:rPr lang="en-AU" sz="1600" dirty="0">
                <a:latin typeface="Lato" panose="020F0502020204030203" pitchFamily="34" charset="0"/>
                <a:ea typeface="Lato" panose="020F0502020204030203" pitchFamily="34" charset="0"/>
                <a:cs typeface="Lato" panose="020F0502020204030203" pitchFamily="34" charset="0"/>
              </a:rPr>
              <a:t>To ensure the weatherproofing of walls constructed, it is crucial to follow the design and installation guidelines provided by the manufacturer</a:t>
            </a:r>
          </a:p>
        </p:txBody>
      </p:sp>
      <p:pic>
        <p:nvPicPr>
          <p:cNvPr id="10" name="Audio 9">
            <a:hlinkClick r:id="" action="ppaction://media"/>
            <a:extLst>
              <a:ext uri="{FF2B5EF4-FFF2-40B4-BE49-F238E27FC236}">
                <a16:creationId xmlns:a16="http://schemas.microsoft.com/office/drawing/2014/main" id="{30B6F70C-F104-F580-F2F7-2D6EEE16467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2" name="Picture 1" descr="A logo for a company&#10;&#10;Description automatically generated">
            <a:extLst>
              <a:ext uri="{FF2B5EF4-FFF2-40B4-BE49-F238E27FC236}">
                <a16:creationId xmlns:a16="http://schemas.microsoft.com/office/drawing/2014/main" id="{957D72A0-9F05-A06B-E0F8-6986FFD6B55C}"/>
              </a:ext>
            </a:extLst>
          </p:cNvPr>
          <p:cNvPicPr>
            <a:picLocks noChangeAspect="1"/>
          </p:cNvPicPr>
          <p:nvPr/>
        </p:nvPicPr>
        <p:blipFill>
          <a:blip r:embed="rId7"/>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799024171"/>
      </p:ext>
    </p:extLst>
  </p:cSld>
  <p:clrMapOvr>
    <a:masterClrMapping/>
  </p:clrMapOvr>
  <mc:AlternateContent xmlns:mc="http://schemas.openxmlformats.org/markup-compatibility/2006" xmlns:p14="http://schemas.microsoft.com/office/powerpoint/2010/main">
    <mc:Choice Requires="p14">
      <p:transition spd="med" p14:dur="700" advTm="18892">
        <p:fade/>
      </p:transition>
    </mc:Choice>
    <mc:Fallback xmlns="">
      <p:transition spd="med" advTm="188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house with a blue and white background&#10;&#10;Description automatically generated">
            <a:extLst>
              <a:ext uri="{FF2B5EF4-FFF2-40B4-BE49-F238E27FC236}">
                <a16:creationId xmlns:a16="http://schemas.microsoft.com/office/drawing/2014/main" id="{1F04C37A-BF6F-ED6D-5357-079A2EC333C1}"/>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C7E2AA4-3178-EFF8-30E8-98632F751C0A}"/>
              </a:ext>
            </a:extLst>
          </p:cNvPr>
          <p:cNvSpPr txBox="1"/>
          <p:nvPr/>
        </p:nvSpPr>
        <p:spPr>
          <a:xfrm>
            <a:off x="778834" y="943246"/>
            <a:ext cx="6663957" cy="933589"/>
          </a:xfrm>
          <a:prstGeom prst="rect">
            <a:avLst/>
          </a:prstGeom>
          <a:noFill/>
        </p:spPr>
        <p:txBody>
          <a:bodyPr wrap="square" rtlCol="0">
            <a:spAutoFit/>
          </a:bodyPr>
          <a:lstStyle/>
          <a:p>
            <a:r>
              <a:rPr lang="en-GB" sz="82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THANK YOU</a:t>
            </a:r>
            <a:endParaRPr lang="en-GB" sz="1600" b="0" i="0" u="none" strike="noStrike" baseline="30000" dirty="0">
              <a:solidFill>
                <a:srgbClr val="00467F"/>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 name="TextBox 1">
            <a:extLst>
              <a:ext uri="{FF2B5EF4-FFF2-40B4-BE49-F238E27FC236}">
                <a16:creationId xmlns:a16="http://schemas.microsoft.com/office/drawing/2014/main" id="{A6B70E57-C843-3583-486F-082B1B776F1F}"/>
              </a:ext>
            </a:extLst>
          </p:cNvPr>
          <p:cNvSpPr txBox="1"/>
          <p:nvPr/>
        </p:nvSpPr>
        <p:spPr>
          <a:xfrm>
            <a:off x="941992" y="1538281"/>
            <a:ext cx="6663957" cy="338554"/>
          </a:xfrm>
          <a:prstGeom prst="rect">
            <a:avLst/>
          </a:prstGeom>
          <a:noFill/>
        </p:spPr>
        <p:txBody>
          <a:bodyPr wrap="square" rtlCol="0">
            <a:spAutoFit/>
          </a:bodyPr>
          <a:lstStyle/>
          <a:p>
            <a:r>
              <a:rPr lang="en-GB" sz="1600" dirty="0">
                <a:solidFill>
                  <a:srgbClr val="00467E"/>
                </a:solidFill>
                <a:latin typeface="Lato Black" panose="020F0502020204030203" pitchFamily="34" charset="0"/>
                <a:ea typeface="Lato Black" panose="020F0502020204030203" pitchFamily="34" charset="0"/>
                <a:cs typeface="Lato Black" panose="020F0502020204030203" pitchFamily="34" charset="0"/>
              </a:rPr>
              <a:t>enquiries@steel.org.au</a:t>
            </a:r>
            <a:endParaRPr lang="en-GB" sz="1600" b="0" i="0" u="none" strike="noStrike" baseline="30000" dirty="0">
              <a:solidFill>
                <a:srgbClr val="00467E"/>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11" name="Audio 10">
            <a:hlinkClick r:id="" action="ppaction://media"/>
            <a:extLst>
              <a:ext uri="{FF2B5EF4-FFF2-40B4-BE49-F238E27FC236}">
                <a16:creationId xmlns:a16="http://schemas.microsoft.com/office/drawing/2014/main" id="{C9C05C21-3C4F-B429-0439-87DCE0ECF13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4" name="Picture 3" descr="A logo for a company&#10;&#10;Description automatically generated">
            <a:extLst>
              <a:ext uri="{FF2B5EF4-FFF2-40B4-BE49-F238E27FC236}">
                <a16:creationId xmlns:a16="http://schemas.microsoft.com/office/drawing/2014/main" id="{74B48B33-EF1A-50D1-0388-344F6431E687}"/>
              </a:ext>
            </a:extLst>
          </p:cNvPr>
          <p:cNvPicPr>
            <a:picLocks noChangeAspect="1"/>
          </p:cNvPicPr>
          <p:nvPr/>
        </p:nvPicPr>
        <p:blipFill>
          <a:blip r:embed="rId7"/>
          <a:stretch>
            <a:fillRect/>
          </a:stretch>
        </p:blipFill>
        <p:spPr>
          <a:xfrm>
            <a:off x="665144" y="5705726"/>
            <a:ext cx="1269841" cy="914286"/>
          </a:xfrm>
          <a:prstGeom prst="rect">
            <a:avLst/>
          </a:prstGeom>
        </p:spPr>
      </p:pic>
    </p:spTree>
    <p:extLst>
      <p:ext uri="{BB962C8B-B14F-4D97-AF65-F5344CB8AC3E}">
        <p14:creationId xmlns:p14="http://schemas.microsoft.com/office/powerpoint/2010/main" val="312626799"/>
      </p:ext>
    </p:extLst>
  </p:cSld>
  <p:clrMapOvr>
    <a:masterClrMapping/>
  </p:clrMapOvr>
  <mc:AlternateContent xmlns:mc="http://schemas.openxmlformats.org/markup-compatibility/2006" xmlns:p14="http://schemas.microsoft.com/office/powerpoint/2010/main">
    <mc:Choice Requires="p14">
      <p:transition spd="med" p14:dur="700" advTm="24433">
        <p:fade/>
      </p:transition>
    </mc:Choice>
    <mc:Fallback xmlns="">
      <p:transition spd="med" advTm="244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blue and black logo&#10;&#10;Description automatically generated">
            <a:extLst>
              <a:ext uri="{FF2B5EF4-FFF2-40B4-BE49-F238E27FC236}">
                <a16:creationId xmlns:a16="http://schemas.microsoft.com/office/drawing/2014/main" id="{D6ED49D3-7537-F57E-4676-8CFEFA490CFE}"/>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D752A91-7367-D741-2D9E-85C1DA01C437}"/>
              </a:ext>
            </a:extLst>
          </p:cNvPr>
          <p:cNvSpPr txBox="1"/>
          <p:nvPr/>
        </p:nvSpPr>
        <p:spPr>
          <a:xfrm>
            <a:off x="778834" y="943246"/>
            <a:ext cx="5961413"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DISCLAIMER</a:t>
            </a:r>
          </a:p>
        </p:txBody>
      </p:sp>
      <p:sp>
        <p:nvSpPr>
          <p:cNvPr id="7" name="TextBox 6">
            <a:extLst>
              <a:ext uri="{FF2B5EF4-FFF2-40B4-BE49-F238E27FC236}">
                <a16:creationId xmlns:a16="http://schemas.microsoft.com/office/drawing/2014/main" id="{E6BF7062-CF62-4425-6ECD-45FA1E10B85E}"/>
              </a:ext>
            </a:extLst>
          </p:cNvPr>
          <p:cNvSpPr txBox="1"/>
          <p:nvPr/>
        </p:nvSpPr>
        <p:spPr>
          <a:xfrm>
            <a:off x="790709" y="1651132"/>
            <a:ext cx="9968335" cy="3539430"/>
          </a:xfrm>
          <a:prstGeom prst="rect">
            <a:avLst/>
          </a:prstGeom>
          <a:noFill/>
        </p:spPr>
        <p:txBody>
          <a:bodyPr wrap="square" rtlCol="0">
            <a:spAutoFit/>
          </a:bodyPr>
          <a:lstStyle/>
          <a:p>
            <a:r>
              <a:rPr lang="en-AU" sz="1600" dirty="0">
                <a:latin typeface="Lato" panose="020F0502020204030203" pitchFamily="34" charset="0"/>
                <a:ea typeface="Lato" panose="020F0502020204030203" pitchFamily="34" charset="0"/>
                <a:cs typeface="Lato" panose="020F0502020204030203" pitchFamily="34" charset="0"/>
              </a:rPr>
              <a:t>The information presented by the ASI, NASH and BlueScope Steel Limited has been sourced and prepared for general information only and does not in any way constitute recommendations or professional advice to any person for any purpose. While every effort has been made and all reasonable care taken to the information contained is accurate and current, this information should not be used or relied upon for any specific application without investigation and verification as to its accuracy, currency, completeness, suitability and applicability by a competent professional person.</a:t>
            </a:r>
          </a:p>
          <a:p>
            <a:endParaRPr lang="en-AU" sz="1600" dirty="0">
              <a:latin typeface="Lato" panose="020F0502020204030203" pitchFamily="34" charset="0"/>
              <a:ea typeface="Lato" panose="020F0502020204030203" pitchFamily="34" charset="0"/>
              <a:cs typeface="Lato" panose="020F0502020204030203" pitchFamily="34" charset="0"/>
            </a:endParaRPr>
          </a:p>
          <a:p>
            <a:r>
              <a:rPr lang="en-AU" sz="1600" dirty="0">
                <a:latin typeface="Lato" panose="020F0502020204030203" pitchFamily="34" charset="0"/>
                <a:ea typeface="Lato" panose="020F0502020204030203" pitchFamily="34" charset="0"/>
                <a:cs typeface="Lato" panose="020F0502020204030203" pitchFamily="34" charset="0"/>
              </a:rPr>
              <a:t>The Australian Steel Institute Limited, National Association of Steel Framed Housing Inc. and BlueScope Steel Limited, its officers, employees, consultants and contractors and the authors and editors of the publications contained on this website do not give any warranties or make any representations in relation to the information provided herein and to the extent permitted by law (a) will not be held liable or responsible in any way and (b) expressly disclaim any liability or responsibility for any loss, damage, costs or expenses incurred in connection with this limitation, including loss, damage, costs and expenses incurred as a result of the negligence of the officers, employees, consultants, contractors, authors, editors or publishers.</a:t>
            </a:r>
          </a:p>
        </p:txBody>
      </p:sp>
      <p:pic>
        <p:nvPicPr>
          <p:cNvPr id="4" name="Audio 3">
            <a:hlinkClick r:id="" action="ppaction://media"/>
            <a:extLst>
              <a:ext uri="{FF2B5EF4-FFF2-40B4-BE49-F238E27FC236}">
                <a16:creationId xmlns:a16="http://schemas.microsoft.com/office/drawing/2014/main" id="{1FA3A3E8-30CA-B743-9BEA-84BB849D9EB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2" name="Picture 1" descr="A logo for a company&#10;&#10;Description automatically generated">
            <a:extLst>
              <a:ext uri="{FF2B5EF4-FFF2-40B4-BE49-F238E27FC236}">
                <a16:creationId xmlns:a16="http://schemas.microsoft.com/office/drawing/2014/main" id="{61AE52D1-C9F1-F94C-6DEC-C491EF198E16}"/>
              </a:ext>
            </a:extLst>
          </p:cNvPr>
          <p:cNvPicPr>
            <a:picLocks noChangeAspect="1"/>
          </p:cNvPicPr>
          <p:nvPr/>
        </p:nvPicPr>
        <p:blipFill>
          <a:blip r:embed="rId7"/>
          <a:stretch>
            <a:fillRect/>
          </a:stretch>
        </p:blipFill>
        <p:spPr>
          <a:xfrm>
            <a:off x="790709" y="5986006"/>
            <a:ext cx="888565" cy="639767"/>
          </a:xfrm>
          <a:prstGeom prst="rect">
            <a:avLst/>
          </a:prstGeom>
        </p:spPr>
      </p:pic>
    </p:spTree>
    <p:extLst>
      <p:ext uri="{BB962C8B-B14F-4D97-AF65-F5344CB8AC3E}">
        <p14:creationId xmlns:p14="http://schemas.microsoft.com/office/powerpoint/2010/main" val="156079"/>
      </p:ext>
    </p:extLst>
  </p:cSld>
  <p:clrMapOvr>
    <a:masterClrMapping/>
  </p:clrMapOvr>
  <mc:AlternateContent xmlns:mc="http://schemas.openxmlformats.org/markup-compatibility/2006" xmlns:p14="http://schemas.microsoft.com/office/powerpoint/2010/main">
    <mc:Choice Requires="p14">
      <p:transition spd="med" p14:dur="700" advTm="13351">
        <p:fade/>
      </p:transition>
    </mc:Choice>
    <mc:Fallback xmlns="">
      <p:transition spd="med" advTm="133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of a house&#10;&#10;Description automatically generated">
            <a:extLst>
              <a:ext uri="{FF2B5EF4-FFF2-40B4-BE49-F238E27FC236}">
                <a16:creationId xmlns:a16="http://schemas.microsoft.com/office/drawing/2014/main" id="{1A3DD746-FC25-01D0-0BB2-503604364D73}"/>
              </a:ext>
            </a:extLst>
          </p:cNvPr>
          <p:cNvPicPr>
            <a:picLocks noChangeAspect="1"/>
          </p:cNvPicPr>
          <p:nvPr/>
        </p:nvPicPr>
        <p:blipFill>
          <a:blip r:embed="rId5"/>
          <a:stretch>
            <a:fillRect/>
          </a:stretch>
        </p:blipFill>
        <p:spPr>
          <a:xfrm>
            <a:off x="1" y="0"/>
            <a:ext cx="12192000"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4" y="943246"/>
            <a:ext cx="5961413"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PURPOSE</a:t>
            </a:r>
          </a:p>
        </p:txBody>
      </p:sp>
      <p:sp>
        <p:nvSpPr>
          <p:cNvPr id="13" name="TextBox 12">
            <a:extLst>
              <a:ext uri="{FF2B5EF4-FFF2-40B4-BE49-F238E27FC236}">
                <a16:creationId xmlns:a16="http://schemas.microsoft.com/office/drawing/2014/main" id="{B54AE9A7-2E66-B313-512F-C254D42A1143}"/>
              </a:ext>
            </a:extLst>
          </p:cNvPr>
          <p:cNvSpPr txBox="1"/>
          <p:nvPr/>
        </p:nvSpPr>
        <p:spPr>
          <a:xfrm>
            <a:off x="790709" y="1577469"/>
            <a:ext cx="5961413" cy="1405513"/>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The purpose of this document is to provide general guidance relating to NCC 2022 compliance of Domestic and Industrial wall cladding constructed in non-cyclonic regions.</a:t>
            </a:r>
          </a:p>
        </p:txBody>
      </p:sp>
      <p:sp>
        <p:nvSpPr>
          <p:cNvPr id="2" name="Text Placeholder 6">
            <a:extLst>
              <a:ext uri="{FF2B5EF4-FFF2-40B4-BE49-F238E27FC236}">
                <a16:creationId xmlns:a16="http://schemas.microsoft.com/office/drawing/2014/main" id="{05F418BD-B0AD-03E0-6614-9CBB0479A269}"/>
              </a:ext>
            </a:extLst>
          </p:cNvPr>
          <p:cNvSpPr txBox="1">
            <a:spLocks/>
          </p:cNvSpPr>
          <p:nvPr/>
        </p:nvSpPr>
        <p:spPr>
          <a:xfrm>
            <a:off x="790711" y="2982982"/>
            <a:ext cx="5826658" cy="31939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AU" sz="1600" dirty="0">
                <a:latin typeface="Lato" panose="020F0502020204030203" pitchFamily="34" charset="77"/>
              </a:rPr>
              <a:t>The document has two sections:</a:t>
            </a:r>
          </a:p>
          <a:p>
            <a:pPr marL="0" indent="0">
              <a:lnSpc>
                <a:spcPct val="100000"/>
              </a:lnSpc>
              <a:spcBef>
                <a:spcPts val="0"/>
              </a:spcBef>
              <a:buNone/>
            </a:pPr>
            <a:endParaRPr lang="en-AU" sz="1600" dirty="0">
              <a:latin typeface="Lato" panose="020F0502020204030203" pitchFamily="34" charset="77"/>
            </a:endParaRPr>
          </a:p>
          <a:p>
            <a:pPr marL="447675" indent="-274638">
              <a:lnSpc>
                <a:spcPct val="100000"/>
              </a:lnSpc>
              <a:spcBef>
                <a:spcPts val="0"/>
              </a:spcBef>
              <a:buFont typeface="+mj-lt"/>
              <a:buAutoNum type="arabicPeriod"/>
            </a:pPr>
            <a:r>
              <a:rPr lang="en-AU" sz="1600" dirty="0">
                <a:latin typeface="Lato" panose="020F0502020204030203" pitchFamily="34" charset="77"/>
              </a:rPr>
              <a:t>Steel cladding profiles conforming to AS1562.1 </a:t>
            </a:r>
            <a:br>
              <a:rPr lang="en-AU" sz="1600" dirty="0">
                <a:latin typeface="Lato" panose="020F0502020204030203" pitchFamily="34" charset="77"/>
              </a:rPr>
            </a:br>
            <a:r>
              <a:rPr lang="en-AU" sz="1600" dirty="0">
                <a:latin typeface="Lato" panose="020F0502020204030203" pitchFamily="34" charset="77"/>
              </a:rPr>
              <a:t>(long run claddings).</a:t>
            </a:r>
          </a:p>
          <a:p>
            <a:pPr marL="447675" indent="-274638">
              <a:lnSpc>
                <a:spcPct val="100000"/>
              </a:lnSpc>
              <a:spcBef>
                <a:spcPts val="0"/>
              </a:spcBef>
              <a:buFont typeface="+mj-lt"/>
              <a:buAutoNum type="arabicPeriod"/>
            </a:pPr>
            <a:r>
              <a:rPr lang="en-AU" sz="1600" dirty="0">
                <a:latin typeface="Lato" panose="020F0502020204030203" pitchFamily="34" charset="77"/>
              </a:rPr>
              <a:t>Insulated Sandwich Panels (ISPs).</a:t>
            </a:r>
          </a:p>
          <a:p>
            <a:pPr marL="0" indent="0">
              <a:lnSpc>
                <a:spcPct val="100000"/>
              </a:lnSpc>
              <a:spcBef>
                <a:spcPts val="0"/>
              </a:spcBef>
              <a:buNone/>
            </a:pPr>
            <a:endParaRPr lang="en-AU" sz="1600" dirty="0">
              <a:latin typeface="Lato" panose="020F0502020204030203" pitchFamily="34" charset="77"/>
            </a:endParaRPr>
          </a:p>
          <a:p>
            <a:pPr marL="0" indent="0">
              <a:lnSpc>
                <a:spcPct val="100000"/>
              </a:lnSpc>
              <a:spcBef>
                <a:spcPts val="0"/>
              </a:spcBef>
              <a:buNone/>
            </a:pPr>
            <a:r>
              <a:rPr lang="en-AU" sz="1600" dirty="0">
                <a:latin typeface="Lato" panose="020F0502020204030203" pitchFamily="34" charset="77"/>
              </a:rPr>
              <a:t>The documents provides guidelines for designers and installers, introducing new industry terminology and good practices relating to weathertightness, moisture management (ventilation) and structural support of the </a:t>
            </a:r>
            <a:r>
              <a:rPr lang="en-AU" sz="1600" dirty="0">
                <a:latin typeface="Lato Black" panose="020F0502020204030203" pitchFamily="34" charset="0"/>
                <a:ea typeface="Lato Black" panose="020F0502020204030203" pitchFamily="34" charset="0"/>
                <a:cs typeface="Lato Black" panose="020F0502020204030203" pitchFamily="34" charset="0"/>
              </a:rPr>
              <a:t>wall cladding system. </a:t>
            </a:r>
          </a:p>
          <a:p>
            <a:pPr marL="0" indent="0">
              <a:lnSpc>
                <a:spcPct val="100000"/>
              </a:lnSpc>
              <a:spcBef>
                <a:spcPts val="0"/>
              </a:spcBef>
              <a:buNone/>
            </a:pPr>
            <a:endParaRPr lang="en-AU" sz="1400" dirty="0">
              <a:latin typeface="Lato" panose="020F0502020204030203" pitchFamily="34" charset="77"/>
            </a:endParaRPr>
          </a:p>
          <a:p>
            <a:pPr marL="0" indent="0">
              <a:lnSpc>
                <a:spcPct val="100000"/>
              </a:lnSpc>
              <a:spcBef>
                <a:spcPts val="0"/>
              </a:spcBef>
              <a:buNone/>
            </a:pPr>
            <a:endParaRPr lang="en-AU" sz="1400" dirty="0">
              <a:latin typeface="Lato" panose="020F0502020204030203" pitchFamily="34" charset="77"/>
            </a:endParaRPr>
          </a:p>
          <a:p>
            <a:pPr marL="0" indent="0">
              <a:lnSpc>
                <a:spcPct val="100000"/>
              </a:lnSpc>
              <a:spcBef>
                <a:spcPts val="0"/>
              </a:spcBef>
              <a:buNone/>
            </a:pPr>
            <a:endParaRPr lang="en-AU" sz="1400" dirty="0">
              <a:latin typeface="Lato" panose="020F0502020204030203" pitchFamily="34" charset="77"/>
            </a:endParaRPr>
          </a:p>
        </p:txBody>
      </p:sp>
      <p:pic>
        <p:nvPicPr>
          <p:cNvPr id="9" name="Audio 8">
            <a:hlinkClick r:id="" action="ppaction://media"/>
            <a:extLst>
              <a:ext uri="{FF2B5EF4-FFF2-40B4-BE49-F238E27FC236}">
                <a16:creationId xmlns:a16="http://schemas.microsoft.com/office/drawing/2014/main" id="{6052738D-0AE9-1735-3509-D69406BAFE8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3" name="Picture 2" descr="A logo for a company&#10;&#10;Description automatically generated">
            <a:extLst>
              <a:ext uri="{FF2B5EF4-FFF2-40B4-BE49-F238E27FC236}">
                <a16:creationId xmlns:a16="http://schemas.microsoft.com/office/drawing/2014/main" id="{5AFE57A9-110B-5C75-9590-BAB61129ECFB}"/>
              </a:ext>
            </a:extLst>
          </p:cNvPr>
          <p:cNvPicPr>
            <a:picLocks noChangeAspect="1"/>
          </p:cNvPicPr>
          <p:nvPr/>
        </p:nvPicPr>
        <p:blipFill>
          <a:blip r:embed="rId7"/>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304229621"/>
      </p:ext>
    </p:extLst>
  </p:cSld>
  <p:clrMapOvr>
    <a:masterClrMapping/>
  </p:clrMapOvr>
  <mc:AlternateContent xmlns:mc="http://schemas.openxmlformats.org/markup-compatibility/2006" xmlns:p14="http://schemas.microsoft.com/office/powerpoint/2010/main">
    <mc:Choice Requires="p14">
      <p:transition spd="med" p14:dur="700" advTm="57570">
        <p:fade/>
      </p:transition>
    </mc:Choice>
    <mc:Fallback xmlns="">
      <p:transition spd="med" advTm="57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blue and black logo&#10;&#10;Description automatically generated">
            <a:extLst>
              <a:ext uri="{FF2B5EF4-FFF2-40B4-BE49-F238E27FC236}">
                <a16:creationId xmlns:a16="http://schemas.microsoft.com/office/drawing/2014/main" id="{C2E2A348-AE3E-299A-45E7-2457FD6850FE}"/>
              </a:ext>
            </a:extLst>
          </p:cNvPr>
          <p:cNvPicPr>
            <a:picLocks noGrp="1" noRot="1" noChangeAspect="1" noMove="1" noResize="1" noEditPoints="1" noAdjustHandles="1" noChangeArrowheads="1" noChangeShapeType="1" noCrop="1"/>
          </p:cNvPicPr>
          <p:nvPr/>
        </p:nvPicPr>
        <p:blipFill>
          <a:blip r:embed="rId5"/>
          <a:stretch>
            <a:fillRect/>
          </a:stretch>
        </p:blipFill>
        <p:spPr>
          <a:xfrm>
            <a:off x="1" y="0"/>
            <a:ext cx="12192000"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4" y="943246"/>
            <a:ext cx="8727116"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COMPLIANCE PATHWAYS</a:t>
            </a:r>
          </a:p>
        </p:txBody>
      </p:sp>
      <p:sp>
        <p:nvSpPr>
          <p:cNvPr id="13" name="TextBox 12">
            <a:extLst>
              <a:ext uri="{FF2B5EF4-FFF2-40B4-BE49-F238E27FC236}">
                <a16:creationId xmlns:a16="http://schemas.microsoft.com/office/drawing/2014/main" id="{B54AE9A7-2E66-B313-512F-C254D42A1143}"/>
              </a:ext>
            </a:extLst>
          </p:cNvPr>
          <p:cNvSpPr txBox="1"/>
          <p:nvPr/>
        </p:nvSpPr>
        <p:spPr>
          <a:xfrm>
            <a:off x="790709" y="1654387"/>
            <a:ext cx="7921829" cy="748923"/>
          </a:xfrm>
          <a:prstGeom prst="rect">
            <a:avLst/>
          </a:prstGeom>
          <a:noFill/>
        </p:spPr>
        <p:txBody>
          <a:bodyPr wrap="square" rtlCol="0">
            <a:spAutoFit/>
          </a:bodyPr>
          <a:lstStyle/>
          <a:p>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NCC</a:t>
            </a:r>
            <a:r>
              <a:rPr lang="en-AU" sz="3200" b="1" i="0" u="none" strike="noStrike" baseline="30000" dirty="0">
                <a:solidFill>
                  <a:srgbClr val="000C9E"/>
                </a:solidFill>
                <a:latin typeface="Lato Medium" panose="020F0502020204030203" pitchFamily="34" charset="0"/>
                <a:ea typeface="Lato Medium" panose="020F0502020204030203" pitchFamily="34" charset="0"/>
                <a:cs typeface="Lato Medium" panose="020F0502020204030203" pitchFamily="34" charset="0"/>
              </a:rPr>
              <a:t> </a:t>
            </a:r>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Functional and Performance Requirements:</a:t>
            </a:r>
          </a:p>
          <a:p>
            <a:pPr marR="0" algn="l" rtl="0"/>
            <a:endPar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14" name="TextBox 13">
            <a:extLst>
              <a:ext uri="{FF2B5EF4-FFF2-40B4-BE49-F238E27FC236}">
                <a16:creationId xmlns:a16="http://schemas.microsoft.com/office/drawing/2014/main" id="{BC1D177D-6A3C-9D77-8538-F0F0633F8003}"/>
              </a:ext>
            </a:extLst>
          </p:cNvPr>
          <p:cNvSpPr txBox="1"/>
          <p:nvPr/>
        </p:nvSpPr>
        <p:spPr>
          <a:xfrm>
            <a:off x="790710" y="2101866"/>
            <a:ext cx="9688796" cy="3539430"/>
          </a:xfrm>
          <a:prstGeom prst="rect">
            <a:avLst/>
          </a:prstGeom>
          <a:noFill/>
        </p:spPr>
        <p:txBody>
          <a:bodyPr wrap="square" numCol="1" rtlCol="0">
            <a:spAutoFit/>
          </a:bodyPr>
          <a:lstStyle/>
          <a:p>
            <a:pPr marL="0" indent="0">
              <a:buNone/>
            </a:pPr>
            <a:r>
              <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rPr>
              <a:t>NCC2022 Performance requirements (F3P1 for NCC Volume One and H2P2 for NCC Volume Two) state that a roof and external wall (including openings around windows and doors) must prevent the penetration of water that could cause: </a:t>
            </a:r>
          </a:p>
          <a:p>
            <a:pPr marL="0" indent="0">
              <a:buNone/>
            </a:pPr>
            <a:endPar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342900" indent="-342900">
              <a:buAutoNum type="alphaLcParenBoth"/>
            </a:pPr>
            <a:r>
              <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rPr>
              <a:t>unhealthy or dangerous conditions, or loss of amenity for occupants; and </a:t>
            </a:r>
            <a:endParaRPr lang="en-AU"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342900" indent="-342900">
              <a:buAutoNum type="alphaLcParenBoth"/>
            </a:pPr>
            <a:r>
              <a:rPr lang="en-AU" sz="1600" dirty="0">
                <a:solidFill>
                  <a:srgbClr val="000000"/>
                </a:solidFill>
                <a:latin typeface="Lato" panose="020F0502020204030203" pitchFamily="34" charset="0"/>
                <a:ea typeface="Lato" panose="020F0502020204030203" pitchFamily="34" charset="0"/>
                <a:cs typeface="Lato" panose="020F0502020204030203" pitchFamily="34" charset="0"/>
              </a:rPr>
              <a:t>undue dampness or deterioration of building elements</a:t>
            </a:r>
          </a:p>
          <a:p>
            <a:pPr marL="342900" indent="-342900">
              <a:buAutoNum type="alphaLcParenBoth"/>
            </a:pPr>
            <a:endParaRPr lang="en-AU"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0" indent="0">
              <a:lnSpc>
                <a:spcPct val="120000"/>
              </a:lnSpc>
              <a:spcBef>
                <a:spcPts val="0"/>
              </a:spcBef>
              <a:buNone/>
            </a:pPr>
            <a:r>
              <a:rPr lang="en-AU" sz="1600" dirty="0">
                <a:solidFill>
                  <a:srgbClr val="000000"/>
                </a:solidFill>
                <a:latin typeface="Lato" panose="020F0502020204030203" pitchFamily="34" charset="0"/>
                <a:ea typeface="Lato" panose="020F0502020204030203" pitchFamily="34" charset="0"/>
                <a:cs typeface="Lato" panose="020F0502020204030203" pitchFamily="34" charset="0"/>
              </a:rPr>
              <a:t>There are two main pathways for demonstrating  compliance with NCC weatherproofing requirements: </a:t>
            </a:r>
          </a:p>
          <a:p>
            <a:pPr marL="0" indent="0">
              <a:lnSpc>
                <a:spcPct val="120000"/>
              </a:lnSpc>
              <a:spcBef>
                <a:spcPts val="0"/>
              </a:spcBef>
              <a:buNone/>
            </a:pPr>
            <a:r>
              <a:rPr lang="en-AU" sz="1600" b="1" dirty="0">
                <a:solidFill>
                  <a:srgbClr val="000000"/>
                </a:solidFill>
                <a:latin typeface="Lato Black" panose="020F0502020204030203" pitchFamily="34" charset="0"/>
                <a:ea typeface="Lato Black" panose="020F0502020204030203" pitchFamily="34" charset="0"/>
                <a:cs typeface="Lato Black" panose="020F0502020204030203" pitchFamily="34" charset="0"/>
              </a:rPr>
              <a:t>Deemed-to-Satisfy (</a:t>
            </a:r>
            <a:r>
              <a:rPr lang="en-AU" sz="1600" b="1" dirty="0" err="1">
                <a:solidFill>
                  <a:srgbClr val="000000"/>
                </a:solidFill>
                <a:latin typeface="Lato Black" panose="020F0502020204030203" pitchFamily="34" charset="0"/>
                <a:ea typeface="Lato Black" panose="020F0502020204030203" pitchFamily="34" charset="0"/>
                <a:cs typeface="Lato Black" panose="020F0502020204030203" pitchFamily="34" charset="0"/>
              </a:rPr>
              <a:t>DtS</a:t>
            </a:r>
            <a:r>
              <a:rPr lang="en-AU" sz="1600" b="1" dirty="0">
                <a:solidFill>
                  <a:srgbClr val="000000"/>
                </a:solidFill>
                <a:latin typeface="Lato Black" panose="020F0502020204030203" pitchFamily="34" charset="0"/>
                <a:ea typeface="Lato Black" panose="020F0502020204030203" pitchFamily="34" charset="0"/>
                <a:cs typeface="Lato Black" panose="020F0502020204030203" pitchFamily="34" charset="0"/>
              </a:rPr>
              <a:t>) solution</a:t>
            </a:r>
            <a:r>
              <a:rPr lang="en-AU" sz="1600" dirty="0">
                <a:solidFill>
                  <a:srgbClr val="000000"/>
                </a:solidFill>
                <a:latin typeface="Lato Black" panose="020F0502020204030203" pitchFamily="34" charset="0"/>
                <a:ea typeface="Lato Black" panose="020F0502020204030203" pitchFamily="34" charset="0"/>
                <a:cs typeface="Lato Black" panose="020F0502020204030203" pitchFamily="34" charset="0"/>
              </a:rPr>
              <a:t> </a:t>
            </a:r>
            <a:r>
              <a:rPr lang="en-AU" sz="1600" dirty="0">
                <a:solidFill>
                  <a:srgbClr val="000000"/>
                </a:solidFill>
                <a:latin typeface="Lato" panose="020F0502020204030203" pitchFamily="34" charset="0"/>
                <a:ea typeface="Lato" panose="020F0502020204030203" pitchFamily="34" charset="0"/>
                <a:cs typeface="Lato" panose="020F0502020204030203" pitchFamily="34" charset="0"/>
              </a:rPr>
              <a:t>based on compliance with</a:t>
            </a:r>
          </a:p>
          <a:p>
            <a:pPr marL="342900" indent="-342900">
              <a:lnSpc>
                <a:spcPct val="120000"/>
              </a:lnSpc>
              <a:spcBef>
                <a:spcPts val="0"/>
              </a:spcBef>
              <a:buFont typeface="+mj-lt"/>
              <a:buAutoNum type="arabicPeriod"/>
            </a:pPr>
            <a:r>
              <a:rPr lang="en-AU" sz="1600" dirty="0">
                <a:solidFill>
                  <a:srgbClr val="000000"/>
                </a:solidFill>
                <a:latin typeface="Lato" panose="020F0502020204030203" pitchFamily="34" charset="0"/>
                <a:ea typeface="Lato" panose="020F0502020204030203" pitchFamily="34" charset="0"/>
                <a:cs typeface="Lato" panose="020F0502020204030203" pitchFamily="34" charset="0"/>
              </a:rPr>
              <a:t>AS 1562.1 “Design and installation of metal roof and wall cladding”</a:t>
            </a:r>
          </a:p>
          <a:p>
            <a:pPr marL="342900" indent="-342900">
              <a:lnSpc>
                <a:spcPct val="120000"/>
              </a:lnSpc>
              <a:buFont typeface="+mj-lt"/>
              <a:buAutoNum type="arabicPeriod"/>
            </a:pPr>
            <a:r>
              <a:rPr lang="en-AU" sz="1600" b="1" dirty="0">
                <a:solidFill>
                  <a:srgbClr val="000000"/>
                </a:solidFill>
                <a:latin typeface="Lato" panose="020F0502020204030203" pitchFamily="34" charset="0"/>
                <a:ea typeface="Lato" panose="020F0502020204030203" pitchFamily="34" charset="0"/>
                <a:cs typeface="Lato" panose="020F0502020204030203" pitchFamily="34" charset="0"/>
              </a:rPr>
              <a:t>Performance solution </a:t>
            </a:r>
            <a:r>
              <a:rPr lang="en-AU" sz="1600" dirty="0">
                <a:solidFill>
                  <a:srgbClr val="000000"/>
                </a:solidFill>
                <a:latin typeface="Lato" panose="020F0502020204030203" pitchFamily="34" charset="0"/>
                <a:ea typeface="Lato" panose="020F0502020204030203" pitchFamily="34" charset="0"/>
                <a:cs typeface="Lato" panose="020F0502020204030203" pitchFamily="34" charset="0"/>
              </a:rPr>
              <a:t>testing to AS/NZS 4284  “Testing of building facades”. </a:t>
            </a:r>
            <a:endParaRPr lang="en-AU" sz="1600" dirty="0">
              <a:latin typeface="Lato" panose="020F0502020204030203" pitchFamily="34" charset="0"/>
              <a:ea typeface="Lato" panose="020F0502020204030203" pitchFamily="34" charset="0"/>
              <a:cs typeface="Lato" panose="020F0502020204030203" pitchFamily="34" charset="0"/>
            </a:endParaRPr>
          </a:p>
          <a:p>
            <a:pPr marL="0" indent="0">
              <a:lnSpc>
                <a:spcPct val="120000"/>
              </a:lnSpc>
              <a:spcBef>
                <a:spcPts val="0"/>
              </a:spcBef>
              <a:buNone/>
            </a:pPr>
            <a:r>
              <a:rPr lang="en-AU" sz="1600" dirty="0">
                <a:latin typeface="Lato" panose="020F0502020204030203" pitchFamily="34" charset="0"/>
                <a:ea typeface="Lato" panose="020F0502020204030203" pitchFamily="34" charset="0"/>
                <a:cs typeface="Lato" panose="020F0502020204030203" pitchFamily="34" charset="0"/>
              </a:rPr>
              <a:t>These pathways (excluding </a:t>
            </a:r>
            <a:r>
              <a:rPr lang="en-AU" sz="1600" dirty="0">
                <a:solidFill>
                  <a:srgbClr val="000000"/>
                </a:solidFill>
                <a:latin typeface="Lato" panose="020F0502020204030203" pitchFamily="34" charset="0"/>
                <a:ea typeface="Lato" panose="020F0502020204030203" pitchFamily="34" charset="0"/>
                <a:cs typeface="Lato" panose="020F0502020204030203" pitchFamily="34" charset="0"/>
              </a:rPr>
              <a:t>for Building Classes 7, 8 and 10) are illustrated in the following flowcharts.</a:t>
            </a:r>
          </a:p>
          <a:p>
            <a:r>
              <a:rPr lang="en-AU" sz="1600" dirty="0">
                <a:solidFill>
                  <a:srgbClr val="000000"/>
                </a:solidFill>
                <a:latin typeface="Lato" panose="020F0502020204030203" pitchFamily="34" charset="0"/>
                <a:ea typeface="Lato" panose="020F0502020204030203" pitchFamily="34" charset="0"/>
                <a:cs typeface="Lato" panose="020F0502020204030203" pitchFamily="34" charset="0"/>
              </a:rPr>
              <a:t> </a:t>
            </a:r>
          </a:p>
        </p:txBody>
      </p:sp>
      <p:sp>
        <p:nvSpPr>
          <p:cNvPr id="3" name="Rectangle 2">
            <a:extLst>
              <a:ext uri="{FF2B5EF4-FFF2-40B4-BE49-F238E27FC236}">
                <a16:creationId xmlns:a16="http://schemas.microsoft.com/office/drawing/2014/main" id="{4CB24315-6027-0B51-D238-B3F3E68299B2}"/>
              </a:ext>
            </a:extLst>
          </p:cNvPr>
          <p:cNvSpPr>
            <a:spLocks noGrp="1" noRot="1" noMove="1" noResize="1" noEditPoints="1" noAdjustHandles="1" noChangeArrowheads="1" noChangeShapeType="1"/>
          </p:cNvSpPr>
          <p:nvPr/>
        </p:nvSpPr>
        <p:spPr>
          <a:xfrm>
            <a:off x="778834" y="5914754"/>
            <a:ext cx="821366" cy="7386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Audio 16">
            <a:hlinkClick r:id="" action="ppaction://media"/>
            <a:extLst>
              <a:ext uri="{FF2B5EF4-FFF2-40B4-BE49-F238E27FC236}">
                <a16:creationId xmlns:a16="http://schemas.microsoft.com/office/drawing/2014/main" id="{D2BD9B58-1DB5-196B-9D48-4D47C022675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2" name="Picture 1" descr="A logo for a company&#10;&#10;Description automatically generated">
            <a:extLst>
              <a:ext uri="{FF2B5EF4-FFF2-40B4-BE49-F238E27FC236}">
                <a16:creationId xmlns:a16="http://schemas.microsoft.com/office/drawing/2014/main" id="{F3DBB776-91DE-6DF5-0885-F24FDCFF7A9F}"/>
              </a:ext>
            </a:extLst>
          </p:cNvPr>
          <p:cNvPicPr>
            <a:picLocks noChangeAspect="1"/>
          </p:cNvPicPr>
          <p:nvPr/>
        </p:nvPicPr>
        <p:blipFill>
          <a:blip r:embed="rId7"/>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135443635"/>
      </p:ext>
    </p:extLst>
  </p:cSld>
  <p:clrMapOvr>
    <a:masterClrMapping/>
  </p:clrMapOvr>
  <mc:AlternateContent xmlns:mc="http://schemas.openxmlformats.org/markup-compatibility/2006" xmlns:p14="http://schemas.microsoft.com/office/powerpoint/2010/main">
    <mc:Choice Requires="p14">
      <p:transition spd="med" p14:dur="700" advTm="48159">
        <p:fade/>
      </p:transition>
    </mc:Choice>
    <mc:Fallback xmlns="">
      <p:transition spd="med" advTm="481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rectangular object with white text&#10;&#10;Description automatically generated">
            <a:extLst>
              <a:ext uri="{FF2B5EF4-FFF2-40B4-BE49-F238E27FC236}">
                <a16:creationId xmlns:a16="http://schemas.microsoft.com/office/drawing/2014/main" id="{1A9B52FE-95A0-B3BF-AF1D-958F9AD0D5BF}"/>
              </a:ext>
            </a:extLst>
          </p:cNvPr>
          <p:cNvPicPr>
            <a:picLocks noChangeAspect="1"/>
          </p:cNvPicPr>
          <p:nvPr/>
        </p:nvPicPr>
        <p:blipFill>
          <a:blip r:embed="rId5"/>
          <a:stretch>
            <a:fillRect/>
          </a:stretch>
        </p:blipFill>
        <p:spPr>
          <a:xfrm>
            <a:off x="0" y="0"/>
            <a:ext cx="12191999"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4" y="943246"/>
            <a:ext cx="8727116" cy="1384995"/>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COMPLIANCE </a:t>
            </a:r>
          </a:p>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PATHWAYS</a:t>
            </a:r>
          </a:p>
        </p:txBody>
      </p:sp>
      <p:sp>
        <p:nvSpPr>
          <p:cNvPr id="13" name="TextBox 12">
            <a:extLst>
              <a:ext uri="{FF2B5EF4-FFF2-40B4-BE49-F238E27FC236}">
                <a16:creationId xmlns:a16="http://schemas.microsoft.com/office/drawing/2014/main" id="{B54AE9A7-2E66-B313-512F-C254D42A1143}"/>
              </a:ext>
            </a:extLst>
          </p:cNvPr>
          <p:cNvSpPr txBox="1"/>
          <p:nvPr/>
        </p:nvSpPr>
        <p:spPr>
          <a:xfrm>
            <a:off x="790710" y="2272949"/>
            <a:ext cx="4290446" cy="1077218"/>
          </a:xfrm>
          <a:prstGeom prst="rect">
            <a:avLst/>
          </a:prstGeom>
          <a:noFill/>
        </p:spPr>
        <p:txBody>
          <a:bodyPr wrap="square" rtlCol="0">
            <a:spAutoFit/>
          </a:bodyPr>
          <a:lstStyle/>
          <a:p>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Process Flowchart for determining Compliance Pathway</a:t>
            </a:r>
          </a:p>
          <a:p>
            <a:pPr marR="0" algn="l" rtl="0"/>
            <a:endPar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14" name="TextBox 13">
            <a:extLst>
              <a:ext uri="{FF2B5EF4-FFF2-40B4-BE49-F238E27FC236}">
                <a16:creationId xmlns:a16="http://schemas.microsoft.com/office/drawing/2014/main" id="{BC1D177D-6A3C-9D77-8538-F0F0633F8003}"/>
              </a:ext>
            </a:extLst>
          </p:cNvPr>
          <p:cNvSpPr txBox="1"/>
          <p:nvPr/>
        </p:nvSpPr>
        <p:spPr>
          <a:xfrm>
            <a:off x="790710" y="3042013"/>
            <a:ext cx="4077125" cy="2406813"/>
          </a:xfrm>
          <a:prstGeom prst="rect">
            <a:avLst/>
          </a:prstGeom>
          <a:noFill/>
        </p:spPr>
        <p:txBody>
          <a:bodyPr wrap="square" rtlCol="0">
            <a:spAutoFit/>
          </a:bodyPr>
          <a:lstStyle/>
          <a:p>
            <a:pPr marL="285750" indent="-285750">
              <a:lnSpc>
                <a:spcPct val="120000"/>
              </a:lnSpc>
              <a:spcBef>
                <a:spcPts val="0"/>
              </a:spcBef>
              <a:buFont typeface="Arial" panose="020B0604020202020204" pitchFamily="34" charset="0"/>
              <a:buChar char="•"/>
            </a:pPr>
            <a:r>
              <a:rPr lang="en-AU" sz="1600" dirty="0">
                <a:latin typeface="Lato" panose="020F0502020204030203" pitchFamily="34" charset="77"/>
              </a:rPr>
              <a:t>Flowchart makes it easy to discern what compliance pathway is suitable for the design of the building.</a:t>
            </a:r>
          </a:p>
          <a:p>
            <a:pPr marL="285750" indent="-285750">
              <a:lnSpc>
                <a:spcPct val="120000"/>
              </a:lnSpc>
              <a:spcBef>
                <a:spcPts val="0"/>
              </a:spcBef>
              <a:buFont typeface="Arial" panose="020B0604020202020204" pitchFamily="34" charset="0"/>
              <a:buChar char="•"/>
            </a:pPr>
            <a:endParaRPr lang="en-AU" sz="1600" dirty="0">
              <a:latin typeface="Lato" panose="020F0502020204030203" pitchFamily="34" charset="77"/>
            </a:endParaRPr>
          </a:p>
          <a:p>
            <a:pPr marL="285750" indent="-285750">
              <a:lnSpc>
                <a:spcPct val="120000"/>
              </a:lnSpc>
              <a:spcBef>
                <a:spcPts val="0"/>
              </a:spcBef>
              <a:buFont typeface="Arial" panose="020B0604020202020204" pitchFamily="34" charset="0"/>
              <a:buChar char="•"/>
            </a:pPr>
            <a:r>
              <a:rPr lang="en-AU" sz="1600" dirty="0">
                <a:latin typeface="Lato" panose="020F0502020204030203" pitchFamily="34" charset="77"/>
              </a:rPr>
              <a:t>Quick reference for installers to understand commonalities between construction approaches.</a:t>
            </a:r>
          </a:p>
          <a:p>
            <a:r>
              <a:rPr lang="en-AU" sz="1600" dirty="0">
                <a:solidFill>
                  <a:srgbClr val="000000"/>
                </a:solidFill>
                <a:latin typeface="Lato" panose="020F0502020204030203" pitchFamily="34" charset="0"/>
                <a:ea typeface="Lato" panose="020F0502020204030203" pitchFamily="34" charset="0"/>
                <a:cs typeface="Lato" panose="020F0502020204030203" pitchFamily="34" charset="0"/>
              </a:rPr>
              <a:t> </a:t>
            </a:r>
          </a:p>
        </p:txBody>
      </p:sp>
      <p:pic>
        <p:nvPicPr>
          <p:cNvPr id="4" name="Audio 3">
            <a:hlinkClick r:id="" action="ppaction://media"/>
            <a:extLst>
              <a:ext uri="{FF2B5EF4-FFF2-40B4-BE49-F238E27FC236}">
                <a16:creationId xmlns:a16="http://schemas.microsoft.com/office/drawing/2014/main" id="{F34173CE-2FB2-EAEF-E814-74EBAB20DBD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2" name="Picture 1" descr="A logo for a company&#10;&#10;Description automatically generated">
            <a:extLst>
              <a:ext uri="{FF2B5EF4-FFF2-40B4-BE49-F238E27FC236}">
                <a16:creationId xmlns:a16="http://schemas.microsoft.com/office/drawing/2014/main" id="{8AB3C490-D040-5820-F283-42C12ACA5EE0}"/>
              </a:ext>
            </a:extLst>
          </p:cNvPr>
          <p:cNvPicPr>
            <a:picLocks noChangeAspect="1"/>
          </p:cNvPicPr>
          <p:nvPr/>
        </p:nvPicPr>
        <p:blipFill>
          <a:blip r:embed="rId7"/>
          <a:stretch>
            <a:fillRect/>
          </a:stretch>
        </p:blipFill>
        <p:spPr>
          <a:xfrm>
            <a:off x="790709" y="5986006"/>
            <a:ext cx="888565" cy="639767"/>
          </a:xfrm>
          <a:prstGeom prst="rect">
            <a:avLst/>
          </a:prstGeom>
        </p:spPr>
      </p:pic>
    </p:spTree>
    <p:extLst>
      <p:ext uri="{BB962C8B-B14F-4D97-AF65-F5344CB8AC3E}">
        <p14:creationId xmlns:p14="http://schemas.microsoft.com/office/powerpoint/2010/main" val="1333756696"/>
      </p:ext>
    </p:extLst>
  </p:cSld>
  <p:clrMapOvr>
    <a:masterClrMapping/>
  </p:clrMapOvr>
  <mc:AlternateContent xmlns:mc="http://schemas.openxmlformats.org/markup-compatibility/2006" xmlns:p14="http://schemas.microsoft.com/office/powerpoint/2010/main">
    <mc:Choice Requires="p14">
      <p:transition spd="med" p14:dur="700" advTm="18534">
        <p:fade/>
      </p:transition>
    </mc:Choice>
    <mc:Fallback xmlns="">
      <p:transition spd="med" advTm="185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logo&#10;&#10;Description automatically generated">
            <a:extLst>
              <a:ext uri="{FF2B5EF4-FFF2-40B4-BE49-F238E27FC236}">
                <a16:creationId xmlns:a16="http://schemas.microsoft.com/office/drawing/2014/main" id="{99D9E20E-9365-148B-2FED-9C050911F125}"/>
              </a:ext>
            </a:extLst>
          </p:cNvPr>
          <p:cNvPicPr>
            <a:picLocks noChangeAspect="1"/>
          </p:cNvPicPr>
          <p:nvPr/>
        </p:nvPicPr>
        <p:blipFill>
          <a:blip r:embed="rId5"/>
          <a:stretch>
            <a:fillRect/>
          </a:stretch>
        </p:blipFill>
        <p:spPr>
          <a:xfrm>
            <a:off x="1" y="0"/>
            <a:ext cx="12192000" cy="6858000"/>
          </a:xfrm>
          <a:prstGeom prst="rect">
            <a:avLst/>
          </a:prstGeom>
        </p:spPr>
      </p:pic>
      <p:sp>
        <p:nvSpPr>
          <p:cNvPr id="6" name="TextBox 5">
            <a:extLst>
              <a:ext uri="{FF2B5EF4-FFF2-40B4-BE49-F238E27FC236}">
                <a16:creationId xmlns:a16="http://schemas.microsoft.com/office/drawing/2014/main" id="{3035266F-AFB0-A3B1-B282-B28E3B25F55E}"/>
              </a:ext>
            </a:extLst>
          </p:cNvPr>
          <p:cNvSpPr txBox="1"/>
          <p:nvPr/>
        </p:nvSpPr>
        <p:spPr>
          <a:xfrm>
            <a:off x="778834" y="943246"/>
            <a:ext cx="10516084" cy="1384995"/>
          </a:xfrm>
          <a:prstGeom prst="rect">
            <a:avLst/>
          </a:prstGeom>
          <a:noFill/>
        </p:spPr>
        <p:txBody>
          <a:bodyPr wrap="square" rtlCol="0">
            <a:spAutoFit/>
          </a:bodyPr>
          <a:lstStyle/>
          <a:p>
            <a:pPr marR="0" algn="l" rtl="0"/>
            <a:r>
              <a:rPr lang="en-AU"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APPROACHES TO WEATHERPROOFING</a:t>
            </a:r>
          </a:p>
          <a:p>
            <a:pPr marR="0" algn="l" rtl="0"/>
            <a:r>
              <a:rPr lang="en-AU"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AND DRAINAGE</a:t>
            </a:r>
          </a:p>
        </p:txBody>
      </p:sp>
      <p:sp>
        <p:nvSpPr>
          <p:cNvPr id="7" name="TextBox 6">
            <a:extLst>
              <a:ext uri="{FF2B5EF4-FFF2-40B4-BE49-F238E27FC236}">
                <a16:creationId xmlns:a16="http://schemas.microsoft.com/office/drawing/2014/main" id="{CBD2BD77-2207-8A99-CEA6-3032632D7044}"/>
              </a:ext>
            </a:extLst>
          </p:cNvPr>
          <p:cNvSpPr txBox="1"/>
          <p:nvPr/>
        </p:nvSpPr>
        <p:spPr>
          <a:xfrm>
            <a:off x="790710" y="2170101"/>
            <a:ext cx="7314200" cy="1077218"/>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Buildings must be designed and built to withstand and recover from natural weather events, whilst providing protection for occupants.</a:t>
            </a:r>
          </a:p>
        </p:txBody>
      </p:sp>
      <p:sp>
        <p:nvSpPr>
          <p:cNvPr id="10" name="TextBox 9">
            <a:extLst>
              <a:ext uri="{FF2B5EF4-FFF2-40B4-BE49-F238E27FC236}">
                <a16:creationId xmlns:a16="http://schemas.microsoft.com/office/drawing/2014/main" id="{5C4909FC-DE09-A85B-89A9-458DBBDF9A13}"/>
              </a:ext>
            </a:extLst>
          </p:cNvPr>
          <p:cNvSpPr txBox="1"/>
          <p:nvPr/>
        </p:nvSpPr>
        <p:spPr>
          <a:xfrm>
            <a:off x="3332017" y="3021482"/>
            <a:ext cx="2763983" cy="653128"/>
          </a:xfrm>
          <a:prstGeom prst="rect">
            <a:avLst/>
          </a:prstGeom>
          <a:noFill/>
        </p:spPr>
        <p:txBody>
          <a:bodyPr wrap="square" rtlCol="0">
            <a:spAutoFit/>
          </a:bodyPr>
          <a:lstStyle/>
          <a:p>
            <a:pPr marL="0" indent="0">
              <a:lnSpc>
                <a:spcPct val="120000"/>
              </a:lnSpc>
              <a:spcBef>
                <a:spcPts val="0"/>
              </a:spcBef>
              <a:buNone/>
            </a:pPr>
            <a:endParaRPr lang="en-AU"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nSpc>
                <a:spcPct val="120000"/>
              </a:lnSpc>
              <a:spcBef>
                <a:spcPts val="0"/>
              </a:spcBef>
            </a:pPr>
            <a:r>
              <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rPr>
              <a:t> </a:t>
            </a:r>
          </a:p>
        </p:txBody>
      </p:sp>
      <p:sp>
        <p:nvSpPr>
          <p:cNvPr id="11" name="TextBox 10">
            <a:extLst>
              <a:ext uri="{FF2B5EF4-FFF2-40B4-BE49-F238E27FC236}">
                <a16:creationId xmlns:a16="http://schemas.microsoft.com/office/drawing/2014/main" id="{053AB5C0-A120-31FE-CDD0-CFE1ACD6F25B}"/>
              </a:ext>
            </a:extLst>
          </p:cNvPr>
          <p:cNvSpPr txBox="1"/>
          <p:nvPr/>
        </p:nvSpPr>
        <p:spPr>
          <a:xfrm>
            <a:off x="790709" y="3207958"/>
            <a:ext cx="2695597" cy="2721386"/>
          </a:xfrm>
          <a:prstGeom prst="rect">
            <a:avLst/>
          </a:prstGeom>
          <a:noFill/>
        </p:spPr>
        <p:txBody>
          <a:bodyPr wrap="square" rtlCol="0">
            <a:spAutoFit/>
          </a:bodyPr>
          <a:lstStyle/>
          <a:p>
            <a:pPr marL="0" indent="0">
              <a:lnSpc>
                <a:spcPct val="120000"/>
              </a:lnSpc>
              <a:spcBef>
                <a:spcPts val="0"/>
              </a:spcBef>
              <a:buNone/>
            </a:pPr>
            <a:r>
              <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rPr>
              <a:t>The key principles guiding weatherproofing for steel cladding can be summarised as the “4 D’s” </a:t>
            </a:r>
          </a:p>
          <a:p>
            <a:pPr marL="342900" indent="-342900">
              <a:lnSpc>
                <a:spcPct val="120000"/>
              </a:lnSpc>
              <a:spcBef>
                <a:spcPts val="0"/>
              </a:spcBef>
              <a:buFont typeface="+mj-lt"/>
              <a:buAutoNum type="arabicPeriod"/>
            </a:pPr>
            <a:r>
              <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rPr>
              <a:t>Deflection,</a:t>
            </a:r>
          </a:p>
          <a:p>
            <a:pPr marL="342900" indent="-342900">
              <a:lnSpc>
                <a:spcPct val="120000"/>
              </a:lnSpc>
              <a:spcBef>
                <a:spcPts val="0"/>
              </a:spcBef>
              <a:buFont typeface="+mj-lt"/>
              <a:buAutoNum type="arabicPeriod"/>
            </a:pPr>
            <a:r>
              <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rPr>
              <a:t>Drainage, </a:t>
            </a:r>
          </a:p>
          <a:p>
            <a:pPr marL="342900" indent="-342900">
              <a:lnSpc>
                <a:spcPct val="120000"/>
              </a:lnSpc>
              <a:spcBef>
                <a:spcPts val="0"/>
              </a:spcBef>
              <a:buFont typeface="+mj-lt"/>
              <a:buAutoNum type="arabicPeriod"/>
            </a:pPr>
            <a:r>
              <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rPr>
              <a:t>Drying, and </a:t>
            </a:r>
          </a:p>
          <a:p>
            <a:pPr marL="342900" indent="-342900">
              <a:lnSpc>
                <a:spcPct val="120000"/>
              </a:lnSpc>
              <a:spcBef>
                <a:spcPts val="0"/>
              </a:spcBef>
              <a:buFont typeface="+mj-lt"/>
              <a:buAutoNum type="arabicPeriod"/>
            </a:pPr>
            <a:r>
              <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rPr>
              <a:t>Durability.</a:t>
            </a:r>
          </a:p>
          <a:p>
            <a:pPr marL="0" indent="0">
              <a:lnSpc>
                <a:spcPct val="120000"/>
              </a:lnSpc>
              <a:spcBef>
                <a:spcPts val="0"/>
              </a:spcBef>
              <a:buNone/>
            </a:pPr>
            <a:endPar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12" name="TextBox 11">
            <a:extLst>
              <a:ext uri="{FF2B5EF4-FFF2-40B4-BE49-F238E27FC236}">
                <a16:creationId xmlns:a16="http://schemas.microsoft.com/office/drawing/2014/main" id="{9AB3B4B1-6553-28FE-FABD-D7CA1B7BFB8F}"/>
              </a:ext>
            </a:extLst>
          </p:cNvPr>
          <p:cNvSpPr txBox="1"/>
          <p:nvPr/>
        </p:nvSpPr>
        <p:spPr>
          <a:xfrm>
            <a:off x="3593678" y="3217512"/>
            <a:ext cx="2609694" cy="2702278"/>
          </a:xfrm>
          <a:prstGeom prst="rect">
            <a:avLst/>
          </a:prstGeom>
          <a:noFill/>
        </p:spPr>
        <p:txBody>
          <a:bodyPr wrap="square" rtlCol="0">
            <a:spAutoFit/>
          </a:bodyPr>
          <a:lstStyle/>
          <a:p>
            <a:pPr marL="0" indent="0">
              <a:lnSpc>
                <a:spcPct val="120000"/>
              </a:lnSpc>
              <a:spcBef>
                <a:spcPts val="0"/>
              </a:spcBef>
              <a:buNone/>
            </a:pPr>
            <a:r>
              <a:rPr lang="en-AU" sz="1600" dirty="0">
                <a:latin typeface="Lato" panose="020F0502020204030203" pitchFamily="34" charset="0"/>
                <a:ea typeface="Lato" panose="020F0502020204030203" pitchFamily="34" charset="0"/>
                <a:cs typeface="Lato" panose="020F0502020204030203" pitchFamily="34" charset="0"/>
              </a:rPr>
              <a:t>Detailing should prevent water entry in the first instance but should also make provision for the draining or drying out of any water that may penetrate under extreme weather conditions.*</a:t>
            </a:r>
          </a:p>
          <a:p>
            <a:r>
              <a:rPr lang="en-AU" sz="1600" dirty="0">
                <a:solidFill>
                  <a:srgbClr val="000000"/>
                </a:solidFill>
                <a:latin typeface="Lato" panose="020F0502020204030203" pitchFamily="34" charset="0"/>
                <a:ea typeface="Lato" panose="020F0502020204030203" pitchFamily="34" charset="0"/>
                <a:cs typeface="Lato" panose="020F0502020204030203" pitchFamily="34" charset="0"/>
              </a:rPr>
              <a:t> </a:t>
            </a:r>
          </a:p>
        </p:txBody>
      </p:sp>
      <p:pic>
        <p:nvPicPr>
          <p:cNvPr id="5" name="Audio 4">
            <a:hlinkClick r:id="" action="ppaction://media"/>
            <a:extLst>
              <a:ext uri="{FF2B5EF4-FFF2-40B4-BE49-F238E27FC236}">
                <a16:creationId xmlns:a16="http://schemas.microsoft.com/office/drawing/2014/main" id="{E36EC53F-26DB-D6BE-6367-0E809592677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2" name="Picture 1" descr="A logo for a company&#10;&#10;Description automatically generated">
            <a:extLst>
              <a:ext uri="{FF2B5EF4-FFF2-40B4-BE49-F238E27FC236}">
                <a16:creationId xmlns:a16="http://schemas.microsoft.com/office/drawing/2014/main" id="{918044B4-AD54-67E2-C128-B7110E5EF848}"/>
              </a:ext>
            </a:extLst>
          </p:cNvPr>
          <p:cNvPicPr>
            <a:picLocks noChangeAspect="1"/>
          </p:cNvPicPr>
          <p:nvPr/>
        </p:nvPicPr>
        <p:blipFill>
          <a:blip r:embed="rId7"/>
          <a:stretch>
            <a:fillRect/>
          </a:stretch>
        </p:blipFill>
        <p:spPr>
          <a:xfrm>
            <a:off x="790709" y="5986006"/>
            <a:ext cx="888565" cy="639767"/>
          </a:xfrm>
          <a:prstGeom prst="rect">
            <a:avLst/>
          </a:prstGeom>
        </p:spPr>
      </p:pic>
    </p:spTree>
    <p:extLst>
      <p:ext uri="{BB962C8B-B14F-4D97-AF65-F5344CB8AC3E}">
        <p14:creationId xmlns:p14="http://schemas.microsoft.com/office/powerpoint/2010/main" val="4271854038"/>
      </p:ext>
    </p:extLst>
  </p:cSld>
  <p:clrMapOvr>
    <a:masterClrMapping/>
  </p:clrMapOvr>
  <mc:AlternateContent xmlns:mc="http://schemas.openxmlformats.org/markup-compatibility/2006" xmlns:p14="http://schemas.microsoft.com/office/powerpoint/2010/main">
    <mc:Choice Requires="p14">
      <p:transition spd="med" p14:dur="700" advTm="57852">
        <p:fade/>
      </p:transition>
    </mc:Choice>
    <mc:Fallback xmlns="">
      <p:transition spd="med" advTm="578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white object&#10;&#10;Description automatically generated">
            <a:extLst>
              <a:ext uri="{FF2B5EF4-FFF2-40B4-BE49-F238E27FC236}">
                <a16:creationId xmlns:a16="http://schemas.microsoft.com/office/drawing/2014/main" id="{1C83CB1A-DB92-DA5E-A582-79DF9900BAFE}"/>
              </a:ext>
            </a:extLst>
          </p:cNvPr>
          <p:cNvPicPr>
            <a:picLocks noChangeAspect="1"/>
          </p:cNvPicPr>
          <p:nvPr/>
        </p:nvPicPr>
        <p:blipFill>
          <a:blip r:embed="rId5"/>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3313B59C-E5B0-DC13-7E19-E88494C9935C}"/>
              </a:ext>
            </a:extLst>
          </p:cNvPr>
          <p:cNvSpPr txBox="1"/>
          <p:nvPr/>
        </p:nvSpPr>
        <p:spPr>
          <a:xfrm>
            <a:off x="778834" y="943246"/>
            <a:ext cx="11196048" cy="738664"/>
          </a:xfrm>
          <a:prstGeom prst="rect">
            <a:avLst/>
          </a:prstGeom>
          <a:noFill/>
        </p:spPr>
        <p:txBody>
          <a:bodyPr wrap="square" rtlCol="0">
            <a:spAutoFit/>
          </a:bodyPr>
          <a:lstStyle/>
          <a:p>
            <a:pPr marR="0" algn="l" rtl="0"/>
            <a:r>
              <a:rPr lang="en-AU"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COMMON TYPES OF PROFILES</a:t>
            </a:r>
          </a:p>
        </p:txBody>
      </p:sp>
      <p:sp>
        <p:nvSpPr>
          <p:cNvPr id="6" name="TextBox 5">
            <a:extLst>
              <a:ext uri="{FF2B5EF4-FFF2-40B4-BE49-F238E27FC236}">
                <a16:creationId xmlns:a16="http://schemas.microsoft.com/office/drawing/2014/main" id="{0E9E2B6A-3009-B493-0E99-8335C3575A87}"/>
              </a:ext>
            </a:extLst>
          </p:cNvPr>
          <p:cNvSpPr txBox="1"/>
          <p:nvPr/>
        </p:nvSpPr>
        <p:spPr>
          <a:xfrm>
            <a:off x="790709" y="1577469"/>
            <a:ext cx="10350533" cy="748923"/>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New metal cladding terminologies to assist with describing inherent characteristics</a:t>
            </a:r>
          </a:p>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Common cladding profiles can be grouped into two types:</a:t>
            </a:r>
          </a:p>
        </p:txBody>
      </p:sp>
      <p:sp>
        <p:nvSpPr>
          <p:cNvPr id="7" name="TextBox 6">
            <a:extLst>
              <a:ext uri="{FF2B5EF4-FFF2-40B4-BE49-F238E27FC236}">
                <a16:creationId xmlns:a16="http://schemas.microsoft.com/office/drawing/2014/main" id="{244F27D4-0964-5452-392B-97A69E7DC091}"/>
              </a:ext>
            </a:extLst>
          </p:cNvPr>
          <p:cNvSpPr txBox="1"/>
          <p:nvPr/>
        </p:nvSpPr>
        <p:spPr>
          <a:xfrm>
            <a:off x="790710" y="2354655"/>
            <a:ext cx="3673714" cy="1887696"/>
          </a:xfrm>
          <a:prstGeom prst="rect">
            <a:avLst/>
          </a:prstGeom>
          <a:noFill/>
        </p:spPr>
        <p:txBody>
          <a:bodyPr wrap="square" rtlCol="0">
            <a:spAutoFit/>
          </a:bodyPr>
          <a:lstStyle/>
          <a:p>
            <a:pPr marR="0" algn="l" rtl="0"/>
            <a:r>
              <a:rPr lang="en-AU" sz="2500" b="1" i="0" u="none" strike="noStrike" baseline="30000" dirty="0">
                <a:solidFill>
                  <a:srgbClr val="000000"/>
                </a:solidFill>
                <a:latin typeface="Lato Black" panose="020F0502020204030203" pitchFamily="34" charset="0"/>
                <a:ea typeface="Lato Black" panose="020F0502020204030203" pitchFamily="34" charset="0"/>
                <a:cs typeface="Lato Black" panose="020F0502020204030203" pitchFamily="34" charset="0"/>
              </a:rPr>
              <a:t>Closed Profile Claddings</a:t>
            </a:r>
          </a:p>
          <a:p>
            <a:pPr marR="0" algn="l" rtl="0"/>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Architectural profiles like “Standing Seam” are characterised by tight vertical ribs. Most architectural profiles are referred to as closed profiles as underside airflow is restricted.</a:t>
            </a:r>
          </a:p>
        </p:txBody>
      </p:sp>
      <p:sp>
        <p:nvSpPr>
          <p:cNvPr id="12" name="TextBox 11">
            <a:extLst>
              <a:ext uri="{FF2B5EF4-FFF2-40B4-BE49-F238E27FC236}">
                <a16:creationId xmlns:a16="http://schemas.microsoft.com/office/drawing/2014/main" id="{CCB13814-47E7-0995-59F4-17BE90AB7F6F}"/>
              </a:ext>
            </a:extLst>
          </p:cNvPr>
          <p:cNvSpPr txBox="1"/>
          <p:nvPr/>
        </p:nvSpPr>
        <p:spPr>
          <a:xfrm>
            <a:off x="4672578" y="2354654"/>
            <a:ext cx="2329801" cy="1887696"/>
          </a:xfrm>
          <a:prstGeom prst="rect">
            <a:avLst/>
          </a:prstGeom>
          <a:noFill/>
        </p:spPr>
        <p:txBody>
          <a:bodyPr wrap="square" rtlCol="0">
            <a:spAutoFit/>
          </a:bodyPr>
          <a:lstStyle/>
          <a:p>
            <a:pPr marR="0" algn="l" rtl="0"/>
            <a:r>
              <a:rPr lang="en-AU" sz="2500" b="1" i="0" u="none" strike="noStrike" baseline="30000" dirty="0">
                <a:solidFill>
                  <a:srgbClr val="000000"/>
                </a:solidFill>
                <a:latin typeface="Lato Black" panose="020F0502020204030203" pitchFamily="34" charset="0"/>
                <a:ea typeface="Lato Black" panose="020F0502020204030203" pitchFamily="34" charset="0"/>
                <a:cs typeface="Lato Black" panose="020F0502020204030203" pitchFamily="34" charset="0"/>
              </a:rPr>
              <a:t>Open Profile Claddings</a:t>
            </a:r>
          </a:p>
          <a:p>
            <a:pPr marR="0" algn="l" rtl="0"/>
            <a:r>
              <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rPr>
              <a:t>Both corrugated and trapezoidal type profiles have open ribs that allow airflow on the underside.</a:t>
            </a:r>
          </a:p>
        </p:txBody>
      </p:sp>
      <p:pic>
        <p:nvPicPr>
          <p:cNvPr id="4" name="Audio 3">
            <a:hlinkClick r:id="" action="ppaction://media"/>
            <a:extLst>
              <a:ext uri="{FF2B5EF4-FFF2-40B4-BE49-F238E27FC236}">
                <a16:creationId xmlns:a16="http://schemas.microsoft.com/office/drawing/2014/main" id="{FDADADFF-E8B5-47CB-5B4B-0EC98AAD93F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2" name="Picture 1" descr="A logo for a company&#10;&#10;Description automatically generated">
            <a:extLst>
              <a:ext uri="{FF2B5EF4-FFF2-40B4-BE49-F238E27FC236}">
                <a16:creationId xmlns:a16="http://schemas.microsoft.com/office/drawing/2014/main" id="{D8EA7BB4-CD44-A83D-93E7-6B41C651EA92}"/>
              </a:ext>
            </a:extLst>
          </p:cNvPr>
          <p:cNvPicPr>
            <a:picLocks noChangeAspect="1"/>
          </p:cNvPicPr>
          <p:nvPr/>
        </p:nvPicPr>
        <p:blipFill>
          <a:blip r:embed="rId7"/>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163710583"/>
      </p:ext>
    </p:extLst>
  </p:cSld>
  <p:clrMapOvr>
    <a:masterClrMapping/>
  </p:clrMapOvr>
  <mc:AlternateContent xmlns:mc="http://schemas.openxmlformats.org/markup-compatibility/2006" xmlns:p14="http://schemas.microsoft.com/office/powerpoint/2010/main">
    <mc:Choice Requires="p14">
      <p:transition spd="med" p14:dur="700" advTm="40087">
        <p:fade/>
      </p:transition>
    </mc:Choice>
    <mc:Fallback xmlns="">
      <p:transition spd="med" advTm="400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measuring device&#10;&#10;Description automatically generated with medium confidence">
            <a:extLst>
              <a:ext uri="{FF2B5EF4-FFF2-40B4-BE49-F238E27FC236}">
                <a16:creationId xmlns:a16="http://schemas.microsoft.com/office/drawing/2014/main" id="{FBBB69D6-EF7B-700E-2CA6-A073EB3FFFDA}"/>
              </a:ext>
            </a:extLst>
          </p:cNvPr>
          <p:cNvPicPr>
            <a:picLocks noChangeAspect="1"/>
          </p:cNvPicPr>
          <p:nvPr/>
        </p:nvPicPr>
        <p:blipFill>
          <a:blip r:embed="rId5"/>
          <a:stretch>
            <a:fillRect/>
          </a:stretch>
        </p:blipFill>
        <p:spPr>
          <a:xfrm>
            <a:off x="1" y="0"/>
            <a:ext cx="12192000" cy="6858000"/>
          </a:xfrm>
          <a:prstGeom prst="rect">
            <a:avLst/>
          </a:prstGeom>
        </p:spPr>
      </p:pic>
      <p:sp>
        <p:nvSpPr>
          <p:cNvPr id="2" name="TextBox 1">
            <a:extLst>
              <a:ext uri="{FF2B5EF4-FFF2-40B4-BE49-F238E27FC236}">
                <a16:creationId xmlns:a16="http://schemas.microsoft.com/office/drawing/2014/main" id="{0B4DB872-F540-4C27-F4C6-B4F96594D3D0}"/>
              </a:ext>
            </a:extLst>
          </p:cNvPr>
          <p:cNvSpPr txBox="1"/>
          <p:nvPr/>
        </p:nvSpPr>
        <p:spPr>
          <a:xfrm>
            <a:off x="778834" y="943246"/>
            <a:ext cx="11196048"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INFORMING DESIGNERS &amp; INSTALLERS</a:t>
            </a:r>
          </a:p>
        </p:txBody>
      </p:sp>
      <p:sp>
        <p:nvSpPr>
          <p:cNvPr id="3" name="TextBox 2">
            <a:extLst>
              <a:ext uri="{FF2B5EF4-FFF2-40B4-BE49-F238E27FC236}">
                <a16:creationId xmlns:a16="http://schemas.microsoft.com/office/drawing/2014/main" id="{168ED408-C729-044C-A8CB-66FABDC2C3A0}"/>
              </a:ext>
            </a:extLst>
          </p:cNvPr>
          <p:cNvSpPr txBox="1"/>
          <p:nvPr/>
        </p:nvSpPr>
        <p:spPr>
          <a:xfrm>
            <a:off x="790709" y="1577469"/>
            <a:ext cx="3539243" cy="1077218"/>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Promoting publicly accessible design and system installation</a:t>
            </a:r>
          </a:p>
        </p:txBody>
      </p:sp>
      <p:sp>
        <p:nvSpPr>
          <p:cNvPr id="4" name="TextBox 3">
            <a:extLst>
              <a:ext uri="{FF2B5EF4-FFF2-40B4-BE49-F238E27FC236}">
                <a16:creationId xmlns:a16="http://schemas.microsoft.com/office/drawing/2014/main" id="{813ED3EB-AA4A-8088-3DDB-1A62DAAA35AC}"/>
              </a:ext>
            </a:extLst>
          </p:cNvPr>
          <p:cNvSpPr txBox="1"/>
          <p:nvPr/>
        </p:nvSpPr>
        <p:spPr>
          <a:xfrm>
            <a:off x="790709" y="2756180"/>
            <a:ext cx="2987915" cy="2072362"/>
          </a:xfrm>
          <a:prstGeom prst="rect">
            <a:avLst/>
          </a:prstGeom>
          <a:noFill/>
        </p:spPr>
        <p:txBody>
          <a:bodyPr wrap="square" rtlCol="0">
            <a:spAutoFit/>
          </a:bodyPr>
          <a:lstStyle/>
          <a:p>
            <a:pPr marR="0" algn="l" rtl="0"/>
            <a:r>
              <a:rPr lang="en-AU" sz="1600" dirty="0">
                <a:latin typeface="Lato" panose="020F0502020204030203" pitchFamily="34" charset="0"/>
                <a:ea typeface="Lato" panose="020F0502020204030203" pitchFamily="34" charset="0"/>
                <a:cs typeface="Lato" panose="020F0502020204030203" pitchFamily="34" charset="0"/>
              </a:rPr>
              <a:t>The following system drawings shows the detail at bottom and head of walls that have vertical and horizontally installed steel cladding with open and closed profiles including drainage and drying pathways. </a:t>
            </a:r>
          </a:p>
          <a:p>
            <a:pPr marR="0" algn="l" rtl="0"/>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pic>
        <p:nvPicPr>
          <p:cNvPr id="7" name="Audio 6">
            <a:hlinkClick r:id="" action="ppaction://media"/>
            <a:extLst>
              <a:ext uri="{FF2B5EF4-FFF2-40B4-BE49-F238E27FC236}">
                <a16:creationId xmlns:a16="http://schemas.microsoft.com/office/drawing/2014/main" id="{044D809A-2F69-1976-5736-A09085D1FD8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5" name="Picture 4" descr="A logo for a company&#10;&#10;Description automatically generated">
            <a:extLst>
              <a:ext uri="{FF2B5EF4-FFF2-40B4-BE49-F238E27FC236}">
                <a16:creationId xmlns:a16="http://schemas.microsoft.com/office/drawing/2014/main" id="{20DB5F4D-6C19-BEE6-2A0A-05A0E2F52696}"/>
              </a:ext>
            </a:extLst>
          </p:cNvPr>
          <p:cNvPicPr>
            <a:picLocks noChangeAspect="1"/>
          </p:cNvPicPr>
          <p:nvPr/>
        </p:nvPicPr>
        <p:blipFill>
          <a:blip r:embed="rId7"/>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246220681"/>
      </p:ext>
    </p:extLst>
  </p:cSld>
  <p:clrMapOvr>
    <a:masterClrMapping/>
  </p:clrMapOvr>
  <mc:AlternateContent xmlns:mc="http://schemas.openxmlformats.org/markup-compatibility/2006" xmlns:p14="http://schemas.microsoft.com/office/powerpoint/2010/main">
    <mc:Choice Requires="p14">
      <p:transition spd="med" p14:dur="700" advTm="90441">
        <p:fade/>
      </p:transition>
    </mc:Choice>
    <mc:Fallback xmlns="">
      <p:transition spd="med" advTm="904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building&#10;&#10;Description automatically generated with medium confidence">
            <a:extLst>
              <a:ext uri="{FF2B5EF4-FFF2-40B4-BE49-F238E27FC236}">
                <a16:creationId xmlns:a16="http://schemas.microsoft.com/office/drawing/2014/main" id="{3CD3FC80-0ADF-A4B4-2872-7F359FB2E526}"/>
              </a:ext>
            </a:extLst>
          </p:cNvPr>
          <p:cNvPicPr>
            <a:picLocks noChangeAspect="1"/>
          </p:cNvPicPr>
          <p:nvPr/>
        </p:nvPicPr>
        <p:blipFill>
          <a:blip r:embed="rId5"/>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0B4DB872-F540-4C27-F4C6-B4F96594D3D0}"/>
              </a:ext>
            </a:extLst>
          </p:cNvPr>
          <p:cNvSpPr txBox="1"/>
          <p:nvPr/>
        </p:nvSpPr>
        <p:spPr>
          <a:xfrm>
            <a:off x="778834" y="943246"/>
            <a:ext cx="11196048"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GUIDING INSTALLERS</a:t>
            </a:r>
          </a:p>
        </p:txBody>
      </p:sp>
      <p:sp>
        <p:nvSpPr>
          <p:cNvPr id="3" name="TextBox 2">
            <a:extLst>
              <a:ext uri="{FF2B5EF4-FFF2-40B4-BE49-F238E27FC236}">
                <a16:creationId xmlns:a16="http://schemas.microsoft.com/office/drawing/2014/main" id="{168ED408-C729-044C-A8CB-66FABDC2C3A0}"/>
              </a:ext>
            </a:extLst>
          </p:cNvPr>
          <p:cNvSpPr txBox="1"/>
          <p:nvPr/>
        </p:nvSpPr>
        <p:spPr>
          <a:xfrm>
            <a:off x="7291277" y="888609"/>
            <a:ext cx="4269806" cy="420628"/>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Installation Good Practice</a:t>
            </a:r>
          </a:p>
        </p:txBody>
      </p:sp>
      <p:sp>
        <p:nvSpPr>
          <p:cNvPr id="4" name="TextBox 3">
            <a:extLst>
              <a:ext uri="{FF2B5EF4-FFF2-40B4-BE49-F238E27FC236}">
                <a16:creationId xmlns:a16="http://schemas.microsoft.com/office/drawing/2014/main" id="{813ED3EB-AA4A-8088-3DDB-1A62DAAA35AC}"/>
              </a:ext>
            </a:extLst>
          </p:cNvPr>
          <p:cNvSpPr txBox="1"/>
          <p:nvPr/>
        </p:nvSpPr>
        <p:spPr>
          <a:xfrm>
            <a:off x="7291276" y="1266770"/>
            <a:ext cx="4121890" cy="1579920"/>
          </a:xfrm>
          <a:prstGeom prst="rect">
            <a:avLst/>
          </a:prstGeom>
          <a:noFill/>
        </p:spPr>
        <p:txBody>
          <a:bodyPr wrap="square" rtlCol="0">
            <a:spAutoFit/>
          </a:bodyPr>
          <a:lstStyle/>
          <a:p>
            <a:pPr marL="342900" marR="0" indent="-342900" algn="l" rtl="0">
              <a:buFont typeface="Arial" panose="020B0604020202020204" pitchFamily="34" charset="0"/>
              <a:buChar char="•"/>
            </a:pPr>
            <a:r>
              <a:rPr lang="en-AU" sz="1600" dirty="0">
                <a:latin typeface="Lato" panose="020F0502020204030203" pitchFamily="34" charset="0"/>
                <a:ea typeface="Lato" panose="020F0502020204030203" pitchFamily="34" charset="0"/>
                <a:cs typeface="Lato" panose="020F0502020204030203" pitchFamily="34" charset="0"/>
              </a:rPr>
              <a:t>Typical flashing locations and terminology.</a:t>
            </a:r>
          </a:p>
          <a:p>
            <a:pPr marL="342900" marR="0" indent="-342900" algn="l" rtl="0">
              <a:buFont typeface="Arial" panose="020B0604020202020204" pitchFamily="34" charset="0"/>
              <a:buChar char="•"/>
            </a:pPr>
            <a:r>
              <a:rPr lang="en-AU" sz="1600" dirty="0">
                <a:latin typeface="Lato" panose="020F0502020204030203" pitchFamily="34" charset="0"/>
                <a:ea typeface="Lato" panose="020F0502020204030203" pitchFamily="34" charset="0"/>
                <a:cs typeface="Lato" panose="020F0502020204030203" pitchFamily="34" charset="0"/>
              </a:rPr>
              <a:t>Fabrication of wall flashings and </a:t>
            </a:r>
            <a:r>
              <a:rPr lang="en-AU" sz="1600" dirty="0" err="1">
                <a:latin typeface="Lato" panose="020F0502020204030203" pitchFamily="34" charset="0"/>
                <a:ea typeface="Lato" panose="020F0502020204030203" pitchFamily="34" charset="0"/>
                <a:cs typeface="Lato" panose="020F0502020204030203" pitchFamily="34" charset="0"/>
              </a:rPr>
              <a:t>cappings</a:t>
            </a:r>
            <a:endParaRPr lang="en-AU" sz="1600" dirty="0">
              <a:latin typeface="Lato" panose="020F0502020204030203" pitchFamily="34" charset="0"/>
              <a:ea typeface="Lato" panose="020F0502020204030203" pitchFamily="34" charset="0"/>
              <a:cs typeface="Lato" panose="020F0502020204030203" pitchFamily="34" charset="0"/>
            </a:endParaRPr>
          </a:p>
          <a:p>
            <a:pPr marL="342900" marR="0" indent="-342900" algn="l" rtl="0">
              <a:buFont typeface="Arial" panose="020B0604020202020204" pitchFamily="34" charset="0"/>
              <a:buChar char="•"/>
            </a:pPr>
            <a:r>
              <a:rPr lang="en-AU" sz="1600" dirty="0">
                <a:latin typeface="Lato" panose="020F0502020204030203" pitchFamily="34" charset="0"/>
                <a:ea typeface="Lato" panose="020F0502020204030203" pitchFamily="34" charset="0"/>
                <a:cs typeface="Lato" panose="020F0502020204030203" pitchFamily="34" charset="0"/>
              </a:rPr>
              <a:t>Fixing flashings</a:t>
            </a:r>
          </a:p>
          <a:p>
            <a:pPr marL="342900" marR="0" indent="-342900" algn="l" rtl="0">
              <a:buFont typeface="Arial" panose="020B0604020202020204" pitchFamily="34" charset="0"/>
              <a:buChar char="•"/>
            </a:pPr>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pic>
        <p:nvPicPr>
          <p:cNvPr id="6" name="Audio 5">
            <a:hlinkClick r:id="" action="ppaction://media"/>
            <a:extLst>
              <a:ext uri="{FF2B5EF4-FFF2-40B4-BE49-F238E27FC236}">
                <a16:creationId xmlns:a16="http://schemas.microsoft.com/office/drawing/2014/main" id="{46988D54-6060-59CD-7AD9-B60C5152800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5" name="Picture 4" descr="A logo for a company&#10;&#10;Description automatically generated">
            <a:extLst>
              <a:ext uri="{FF2B5EF4-FFF2-40B4-BE49-F238E27FC236}">
                <a16:creationId xmlns:a16="http://schemas.microsoft.com/office/drawing/2014/main" id="{D3A79C4C-F865-5EA3-B7F6-2023B8A994EA}"/>
              </a:ext>
            </a:extLst>
          </p:cNvPr>
          <p:cNvPicPr>
            <a:picLocks noChangeAspect="1"/>
          </p:cNvPicPr>
          <p:nvPr/>
        </p:nvPicPr>
        <p:blipFill>
          <a:blip r:embed="rId7"/>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691470685"/>
      </p:ext>
    </p:extLst>
  </p:cSld>
  <p:clrMapOvr>
    <a:masterClrMapping/>
  </p:clrMapOvr>
  <mc:AlternateContent xmlns:mc="http://schemas.openxmlformats.org/markup-compatibility/2006" xmlns:p14="http://schemas.microsoft.com/office/powerpoint/2010/main">
    <mc:Choice Requires="p14">
      <p:transition spd="med" p14:dur="700" advTm="28792">
        <p:fade/>
      </p:transition>
    </mc:Choice>
    <mc:Fallback xmlns="">
      <p:transition spd="med" advTm="28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adceb62-ef84-4abb-aa9c-7102cb8fdd45" xsi:nil="true"/>
    <lcf76f155ced4ddcb4097134ff3c332f xmlns="7b908c4f-0f3a-4f42-825c-b60d611e09c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E1AECA5D80BC458E33A67BC4745549" ma:contentTypeVersion="17" ma:contentTypeDescription="Create a new document." ma:contentTypeScope="" ma:versionID="930a78fac876db225c29b7aeed87a854">
  <xsd:schema xmlns:xsd="http://www.w3.org/2001/XMLSchema" xmlns:xs="http://www.w3.org/2001/XMLSchema" xmlns:p="http://schemas.microsoft.com/office/2006/metadata/properties" xmlns:ns2="7b908c4f-0f3a-4f42-825c-b60d611e09c2" xmlns:ns3="4adceb62-ef84-4abb-aa9c-7102cb8fdd45" targetNamespace="http://schemas.microsoft.com/office/2006/metadata/properties" ma:root="true" ma:fieldsID="aed7927544f5646061f48d8e856c4caf" ns2:_="" ns3:_="">
    <xsd:import namespace="7b908c4f-0f3a-4f42-825c-b60d611e09c2"/>
    <xsd:import namespace="4adceb62-ef84-4abb-aa9c-7102cb8fdd4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908c4f-0f3a-4f42-825c-b60d611e09c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bf47a-f6ca-4b6c-a896-b8359ca3f11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dceb62-ef84-4abb-aa9c-7102cb8fdd4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53d88f8-a8df-4ec0-b05e-efe4e8f30118}" ma:internalName="TaxCatchAll" ma:showField="CatchAllData" ma:web="4adceb62-ef84-4abb-aa9c-7102cb8fdd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0D0AE1-32E6-4616-9E39-8613B1D8E08D}">
  <ds:schemaRefs>
    <ds:schemaRef ds:uri="http://schemas.microsoft.com/office/2006/metadata/properties"/>
    <ds:schemaRef ds:uri="e2d08a82-e8c5-49b8-9969-7f6e7df27523"/>
    <ds:schemaRef ds:uri="http://purl.org/dc/elements/1.1/"/>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2b837eb7-88a3-4ce1-97da-ece918ff63e1"/>
    <ds:schemaRef ds:uri="http://www.w3.org/XML/1998/namespace"/>
    <ds:schemaRef ds:uri="http://purl.org/dc/dcmitype/"/>
  </ds:schemaRefs>
</ds:datastoreItem>
</file>

<file path=customXml/itemProps2.xml><?xml version="1.0" encoding="utf-8"?>
<ds:datastoreItem xmlns:ds="http://schemas.openxmlformats.org/officeDocument/2006/customXml" ds:itemID="{03ED1056-DBAD-4D89-ADDB-D2C8D9E5D409}"/>
</file>

<file path=customXml/itemProps3.xml><?xml version="1.0" encoding="utf-8"?>
<ds:datastoreItem xmlns:ds="http://schemas.openxmlformats.org/officeDocument/2006/customXml" ds:itemID="{AA35BB30-FD3C-4A07-8E93-BBBAF207B7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4360</TotalTime>
  <Words>901</Words>
  <Application>Microsoft Office PowerPoint</Application>
  <PresentationFormat>Widescreen</PresentationFormat>
  <Paragraphs>97</Paragraphs>
  <Slides>12</Slides>
  <Notes>12</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Lato</vt:lpstr>
      <vt:lpstr>Lato Black</vt:lpstr>
      <vt:lpstr>Lato Light</vt:lpstr>
      <vt:lpstr>Lato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gino@brandignition.com.au</dc:creator>
  <cp:lastModifiedBy>Lane, Kate</cp:lastModifiedBy>
  <cp:revision>80</cp:revision>
  <cp:lastPrinted>2023-08-14T04:13:10Z</cp:lastPrinted>
  <dcterms:created xsi:type="dcterms:W3CDTF">2022-10-05T01:15:27Z</dcterms:created>
  <dcterms:modified xsi:type="dcterms:W3CDTF">2023-09-07T06:27:42Z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0x01010096E1AECA5D80BC458E33A67BC4745549</vt:lpwstr>
  </property>
</Properties>
</file>