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60" r:id="rId4"/>
    <p:sldId id="261" r:id="rId5"/>
    <p:sldId id="2145708632" r:id="rId6"/>
    <p:sldId id="2145708633" r:id="rId7"/>
    <p:sldId id="2145708634" r:id="rId8"/>
    <p:sldId id="264" r:id="rId9"/>
    <p:sldId id="2145708635" r:id="rId10"/>
    <p:sldId id="266"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2" autoAdjust="0"/>
    <p:restoredTop sz="63509" autoAdjust="0"/>
  </p:normalViewPr>
  <p:slideViewPr>
    <p:cSldViewPr snapToGrid="0">
      <p:cViewPr varScale="1">
        <p:scale>
          <a:sx n="39" d="100"/>
          <a:sy n="39" d="100"/>
        </p:scale>
        <p:origin x="156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8BD87-F1AC-4BF0-9EE1-7F53E55F4103}" type="datetimeFigureOut">
              <a:rPr lang="en-AU" smtClean="0"/>
              <a:t>26/10/2023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ED9F57-830E-4A4C-ABA3-BB18280B4F36}" type="slidenum">
              <a:rPr lang="en-AU" smtClean="0"/>
              <a:t>‹#›</a:t>
            </a:fld>
            <a:endParaRPr lang="en-AU"/>
          </a:p>
        </p:txBody>
      </p:sp>
    </p:spTree>
    <p:extLst>
      <p:ext uri="{BB962C8B-B14F-4D97-AF65-F5344CB8AC3E}">
        <p14:creationId xmlns:p14="http://schemas.microsoft.com/office/powerpoint/2010/main" val="292421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ED9F57-830E-4A4C-ABA3-BB18280B4F36}" type="slidenum">
              <a:rPr lang="en-AU" smtClean="0"/>
              <a:t>1</a:t>
            </a:fld>
            <a:endParaRPr lang="en-AU"/>
          </a:p>
        </p:txBody>
      </p:sp>
    </p:spTree>
    <p:extLst>
      <p:ext uri="{BB962C8B-B14F-4D97-AF65-F5344CB8AC3E}">
        <p14:creationId xmlns:p14="http://schemas.microsoft.com/office/powerpoint/2010/main" val="3678423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ED9F57-830E-4A4C-ABA3-BB18280B4F36}" type="slidenum">
              <a:rPr lang="en-AU" smtClean="0"/>
              <a:t>10</a:t>
            </a:fld>
            <a:endParaRPr lang="en-AU"/>
          </a:p>
        </p:txBody>
      </p:sp>
    </p:spTree>
    <p:extLst>
      <p:ext uri="{BB962C8B-B14F-4D97-AF65-F5344CB8AC3E}">
        <p14:creationId xmlns:p14="http://schemas.microsoft.com/office/powerpoint/2010/main" val="2056220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ED9F57-830E-4A4C-ABA3-BB18280B4F36}" type="slidenum">
              <a:rPr lang="en-AU" smtClean="0"/>
              <a:t>11</a:t>
            </a:fld>
            <a:endParaRPr lang="en-AU"/>
          </a:p>
        </p:txBody>
      </p:sp>
    </p:spTree>
    <p:extLst>
      <p:ext uri="{BB962C8B-B14F-4D97-AF65-F5344CB8AC3E}">
        <p14:creationId xmlns:p14="http://schemas.microsoft.com/office/powerpoint/2010/main" val="124311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ED9F57-830E-4A4C-ABA3-BB18280B4F36}" type="slidenum">
              <a:rPr lang="en-AU" smtClean="0"/>
              <a:t>2</a:t>
            </a:fld>
            <a:endParaRPr lang="en-AU"/>
          </a:p>
        </p:txBody>
      </p:sp>
    </p:spTree>
    <p:extLst>
      <p:ext uri="{BB962C8B-B14F-4D97-AF65-F5344CB8AC3E}">
        <p14:creationId xmlns:p14="http://schemas.microsoft.com/office/powerpoint/2010/main" val="1750903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ED9F57-830E-4A4C-ABA3-BB18280B4F36}" type="slidenum">
              <a:rPr lang="en-AU" smtClean="0"/>
              <a:t>3</a:t>
            </a:fld>
            <a:endParaRPr lang="en-AU"/>
          </a:p>
        </p:txBody>
      </p:sp>
    </p:spTree>
    <p:extLst>
      <p:ext uri="{BB962C8B-B14F-4D97-AF65-F5344CB8AC3E}">
        <p14:creationId xmlns:p14="http://schemas.microsoft.com/office/powerpoint/2010/main" val="1860869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ED9F57-830E-4A4C-ABA3-BB18280B4F36}" type="slidenum">
              <a:rPr lang="en-AU" smtClean="0"/>
              <a:t>4</a:t>
            </a:fld>
            <a:endParaRPr lang="en-AU"/>
          </a:p>
        </p:txBody>
      </p:sp>
    </p:spTree>
    <p:extLst>
      <p:ext uri="{BB962C8B-B14F-4D97-AF65-F5344CB8AC3E}">
        <p14:creationId xmlns:p14="http://schemas.microsoft.com/office/powerpoint/2010/main" val="1432419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dirty="0"/>
          </a:p>
        </p:txBody>
      </p:sp>
      <p:sp>
        <p:nvSpPr>
          <p:cNvPr id="4" name="Slide Number Placeholder 3"/>
          <p:cNvSpPr>
            <a:spLocks noGrp="1"/>
          </p:cNvSpPr>
          <p:nvPr>
            <p:ph type="sldNum" sz="quarter" idx="5"/>
          </p:nvPr>
        </p:nvSpPr>
        <p:spPr/>
        <p:txBody>
          <a:bodyPr/>
          <a:lstStyle/>
          <a:p>
            <a:fld id="{EEED9F57-830E-4A4C-ABA3-BB18280B4F36}" type="slidenum">
              <a:rPr lang="en-AU" smtClean="0"/>
              <a:t>5</a:t>
            </a:fld>
            <a:endParaRPr lang="en-AU"/>
          </a:p>
        </p:txBody>
      </p:sp>
    </p:spTree>
    <p:extLst>
      <p:ext uri="{BB962C8B-B14F-4D97-AF65-F5344CB8AC3E}">
        <p14:creationId xmlns:p14="http://schemas.microsoft.com/office/powerpoint/2010/main" val="679459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ED9F57-830E-4A4C-ABA3-BB18280B4F36}" type="slidenum">
              <a:rPr lang="en-AU" smtClean="0"/>
              <a:t>6</a:t>
            </a:fld>
            <a:endParaRPr lang="en-AU"/>
          </a:p>
        </p:txBody>
      </p:sp>
    </p:spTree>
    <p:extLst>
      <p:ext uri="{BB962C8B-B14F-4D97-AF65-F5344CB8AC3E}">
        <p14:creationId xmlns:p14="http://schemas.microsoft.com/office/powerpoint/2010/main" val="1204943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EEED9F57-830E-4A4C-ABA3-BB18280B4F36}" type="slidenum">
              <a:rPr lang="en-AU" smtClean="0"/>
              <a:t>7</a:t>
            </a:fld>
            <a:endParaRPr lang="en-AU"/>
          </a:p>
        </p:txBody>
      </p:sp>
    </p:spTree>
    <p:extLst>
      <p:ext uri="{BB962C8B-B14F-4D97-AF65-F5344CB8AC3E}">
        <p14:creationId xmlns:p14="http://schemas.microsoft.com/office/powerpoint/2010/main" val="2957133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ED9F57-830E-4A4C-ABA3-BB18280B4F36}" type="slidenum">
              <a:rPr lang="en-AU" smtClean="0"/>
              <a:t>8</a:t>
            </a:fld>
            <a:endParaRPr lang="en-AU"/>
          </a:p>
        </p:txBody>
      </p:sp>
    </p:spTree>
    <p:extLst>
      <p:ext uri="{BB962C8B-B14F-4D97-AF65-F5344CB8AC3E}">
        <p14:creationId xmlns:p14="http://schemas.microsoft.com/office/powerpoint/2010/main" val="1133192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ED9F57-830E-4A4C-ABA3-BB18280B4F36}" type="slidenum">
              <a:rPr lang="en-AU" smtClean="0"/>
              <a:t>9</a:t>
            </a:fld>
            <a:endParaRPr lang="en-AU"/>
          </a:p>
        </p:txBody>
      </p:sp>
    </p:spTree>
    <p:extLst>
      <p:ext uri="{BB962C8B-B14F-4D97-AF65-F5344CB8AC3E}">
        <p14:creationId xmlns:p14="http://schemas.microsoft.com/office/powerpoint/2010/main" val="295236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A10CF-3629-4C67-A681-E8BA439EC9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8B96601-7A29-421F-94A8-566CC8E7B3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0E9D764-192F-4D99-A8CD-4E7565E76A0F}"/>
              </a:ext>
            </a:extLst>
          </p:cNvPr>
          <p:cNvSpPr>
            <a:spLocks noGrp="1"/>
          </p:cNvSpPr>
          <p:nvPr>
            <p:ph type="dt" sz="half" idx="10"/>
          </p:nvPr>
        </p:nvSpPr>
        <p:spPr/>
        <p:txBody>
          <a:bodyPr/>
          <a:lstStyle/>
          <a:p>
            <a:fld id="{DBDDE44E-A9C6-4C90-9435-1FE4D2AA043B}" type="datetimeFigureOut">
              <a:rPr lang="en-AU" smtClean="0"/>
              <a:t>26/10/2023</a:t>
            </a:fld>
            <a:endParaRPr lang="en-AU"/>
          </a:p>
        </p:txBody>
      </p:sp>
      <p:sp>
        <p:nvSpPr>
          <p:cNvPr id="5" name="Footer Placeholder 4">
            <a:extLst>
              <a:ext uri="{FF2B5EF4-FFF2-40B4-BE49-F238E27FC236}">
                <a16:creationId xmlns:a16="http://schemas.microsoft.com/office/drawing/2014/main" id="{61410FCF-231A-4C65-8489-93D62428DDF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5554928-607B-4EAB-8B6A-4BF7DF756243}"/>
              </a:ext>
            </a:extLst>
          </p:cNvPr>
          <p:cNvSpPr>
            <a:spLocks noGrp="1"/>
          </p:cNvSpPr>
          <p:nvPr>
            <p:ph type="sldNum" sz="quarter" idx="12"/>
          </p:nvPr>
        </p:nvSpPr>
        <p:spPr/>
        <p:txBody>
          <a:bodyPr/>
          <a:lstStyle/>
          <a:p>
            <a:fld id="{143734A9-2F7A-4C0E-93DC-3D291D7D533C}" type="slidenum">
              <a:rPr lang="en-AU" smtClean="0"/>
              <a:t>‹#›</a:t>
            </a:fld>
            <a:endParaRPr lang="en-AU"/>
          </a:p>
        </p:txBody>
      </p:sp>
    </p:spTree>
    <p:extLst>
      <p:ext uri="{BB962C8B-B14F-4D97-AF65-F5344CB8AC3E}">
        <p14:creationId xmlns:p14="http://schemas.microsoft.com/office/powerpoint/2010/main" val="3940867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36309-6E6E-4FFF-86E4-2E7E41F6D8C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631B013-6D6B-4A94-9B1D-736D26C72F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93163D3-CC36-4413-AD93-250EF98FBDB2}"/>
              </a:ext>
            </a:extLst>
          </p:cNvPr>
          <p:cNvSpPr>
            <a:spLocks noGrp="1"/>
          </p:cNvSpPr>
          <p:nvPr>
            <p:ph type="dt" sz="half" idx="10"/>
          </p:nvPr>
        </p:nvSpPr>
        <p:spPr/>
        <p:txBody>
          <a:bodyPr/>
          <a:lstStyle/>
          <a:p>
            <a:fld id="{DBDDE44E-A9C6-4C90-9435-1FE4D2AA043B}" type="datetimeFigureOut">
              <a:rPr lang="en-AU" smtClean="0"/>
              <a:t>26/10/2023</a:t>
            </a:fld>
            <a:endParaRPr lang="en-AU"/>
          </a:p>
        </p:txBody>
      </p:sp>
      <p:sp>
        <p:nvSpPr>
          <p:cNvPr id="5" name="Footer Placeholder 4">
            <a:extLst>
              <a:ext uri="{FF2B5EF4-FFF2-40B4-BE49-F238E27FC236}">
                <a16:creationId xmlns:a16="http://schemas.microsoft.com/office/drawing/2014/main" id="{771A7139-17C7-449A-9E65-CC2A3FEE380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5265115-0723-40A4-8D94-0ABF18C2909A}"/>
              </a:ext>
            </a:extLst>
          </p:cNvPr>
          <p:cNvSpPr>
            <a:spLocks noGrp="1"/>
          </p:cNvSpPr>
          <p:nvPr>
            <p:ph type="sldNum" sz="quarter" idx="12"/>
          </p:nvPr>
        </p:nvSpPr>
        <p:spPr/>
        <p:txBody>
          <a:bodyPr/>
          <a:lstStyle/>
          <a:p>
            <a:fld id="{143734A9-2F7A-4C0E-93DC-3D291D7D533C}" type="slidenum">
              <a:rPr lang="en-AU" smtClean="0"/>
              <a:t>‹#›</a:t>
            </a:fld>
            <a:endParaRPr lang="en-AU"/>
          </a:p>
        </p:txBody>
      </p:sp>
    </p:spTree>
    <p:extLst>
      <p:ext uri="{BB962C8B-B14F-4D97-AF65-F5344CB8AC3E}">
        <p14:creationId xmlns:p14="http://schemas.microsoft.com/office/powerpoint/2010/main" val="41231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E54F27-AE6D-49FA-B5C2-E20AC146FB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0E118F7-E706-4F0E-9781-2117313196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C3FD033-A1D3-48BE-BD50-0AE47D8CD738}"/>
              </a:ext>
            </a:extLst>
          </p:cNvPr>
          <p:cNvSpPr>
            <a:spLocks noGrp="1"/>
          </p:cNvSpPr>
          <p:nvPr>
            <p:ph type="dt" sz="half" idx="10"/>
          </p:nvPr>
        </p:nvSpPr>
        <p:spPr/>
        <p:txBody>
          <a:bodyPr/>
          <a:lstStyle/>
          <a:p>
            <a:fld id="{DBDDE44E-A9C6-4C90-9435-1FE4D2AA043B}" type="datetimeFigureOut">
              <a:rPr lang="en-AU" smtClean="0"/>
              <a:t>26/10/2023</a:t>
            </a:fld>
            <a:endParaRPr lang="en-AU"/>
          </a:p>
        </p:txBody>
      </p:sp>
      <p:sp>
        <p:nvSpPr>
          <p:cNvPr id="5" name="Footer Placeholder 4">
            <a:extLst>
              <a:ext uri="{FF2B5EF4-FFF2-40B4-BE49-F238E27FC236}">
                <a16:creationId xmlns:a16="http://schemas.microsoft.com/office/drawing/2014/main" id="{0B87EE9B-29D2-45C6-906B-DD73F93C507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939FAE6-96A7-465C-A09B-84E548C095FD}"/>
              </a:ext>
            </a:extLst>
          </p:cNvPr>
          <p:cNvSpPr>
            <a:spLocks noGrp="1"/>
          </p:cNvSpPr>
          <p:nvPr>
            <p:ph type="sldNum" sz="quarter" idx="12"/>
          </p:nvPr>
        </p:nvSpPr>
        <p:spPr/>
        <p:txBody>
          <a:bodyPr/>
          <a:lstStyle/>
          <a:p>
            <a:fld id="{143734A9-2F7A-4C0E-93DC-3D291D7D533C}" type="slidenum">
              <a:rPr lang="en-AU" smtClean="0"/>
              <a:t>‹#›</a:t>
            </a:fld>
            <a:endParaRPr lang="en-AU"/>
          </a:p>
        </p:txBody>
      </p:sp>
    </p:spTree>
    <p:extLst>
      <p:ext uri="{BB962C8B-B14F-4D97-AF65-F5344CB8AC3E}">
        <p14:creationId xmlns:p14="http://schemas.microsoft.com/office/powerpoint/2010/main" val="3800749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2B0F8-DD23-4D52-B5EF-F9F6559A2C8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3A4C965-55AD-4D29-8EA6-F2F30B8FF6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AED7C83-5AB6-4739-98D6-0E7C183EED6F}"/>
              </a:ext>
            </a:extLst>
          </p:cNvPr>
          <p:cNvSpPr>
            <a:spLocks noGrp="1"/>
          </p:cNvSpPr>
          <p:nvPr>
            <p:ph type="dt" sz="half" idx="10"/>
          </p:nvPr>
        </p:nvSpPr>
        <p:spPr/>
        <p:txBody>
          <a:bodyPr/>
          <a:lstStyle/>
          <a:p>
            <a:fld id="{DBDDE44E-A9C6-4C90-9435-1FE4D2AA043B}" type="datetimeFigureOut">
              <a:rPr lang="en-AU" smtClean="0"/>
              <a:t>26/10/2023</a:t>
            </a:fld>
            <a:endParaRPr lang="en-AU"/>
          </a:p>
        </p:txBody>
      </p:sp>
      <p:sp>
        <p:nvSpPr>
          <p:cNvPr id="5" name="Footer Placeholder 4">
            <a:extLst>
              <a:ext uri="{FF2B5EF4-FFF2-40B4-BE49-F238E27FC236}">
                <a16:creationId xmlns:a16="http://schemas.microsoft.com/office/drawing/2014/main" id="{46D3407A-D733-43B5-A5C3-FB78F20E955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5781DDA-A839-46ED-BB9C-4D540F613FF7}"/>
              </a:ext>
            </a:extLst>
          </p:cNvPr>
          <p:cNvSpPr>
            <a:spLocks noGrp="1"/>
          </p:cNvSpPr>
          <p:nvPr>
            <p:ph type="sldNum" sz="quarter" idx="12"/>
          </p:nvPr>
        </p:nvSpPr>
        <p:spPr/>
        <p:txBody>
          <a:bodyPr/>
          <a:lstStyle/>
          <a:p>
            <a:fld id="{143734A9-2F7A-4C0E-93DC-3D291D7D533C}" type="slidenum">
              <a:rPr lang="en-AU" smtClean="0"/>
              <a:t>‹#›</a:t>
            </a:fld>
            <a:endParaRPr lang="en-AU"/>
          </a:p>
        </p:txBody>
      </p:sp>
    </p:spTree>
    <p:extLst>
      <p:ext uri="{BB962C8B-B14F-4D97-AF65-F5344CB8AC3E}">
        <p14:creationId xmlns:p14="http://schemas.microsoft.com/office/powerpoint/2010/main" val="397818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AE7A7-8949-4740-B2BE-6C8B61C59E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77A14705-6DDE-4B4B-A8F3-04BF9A7DFA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C4B9E9-3783-4EE0-96D9-9FA789836DC5}"/>
              </a:ext>
            </a:extLst>
          </p:cNvPr>
          <p:cNvSpPr>
            <a:spLocks noGrp="1"/>
          </p:cNvSpPr>
          <p:nvPr>
            <p:ph type="dt" sz="half" idx="10"/>
          </p:nvPr>
        </p:nvSpPr>
        <p:spPr/>
        <p:txBody>
          <a:bodyPr/>
          <a:lstStyle/>
          <a:p>
            <a:fld id="{DBDDE44E-A9C6-4C90-9435-1FE4D2AA043B}" type="datetimeFigureOut">
              <a:rPr lang="en-AU" smtClean="0"/>
              <a:t>26/10/2023</a:t>
            </a:fld>
            <a:endParaRPr lang="en-AU"/>
          </a:p>
        </p:txBody>
      </p:sp>
      <p:sp>
        <p:nvSpPr>
          <p:cNvPr id="5" name="Footer Placeholder 4">
            <a:extLst>
              <a:ext uri="{FF2B5EF4-FFF2-40B4-BE49-F238E27FC236}">
                <a16:creationId xmlns:a16="http://schemas.microsoft.com/office/drawing/2014/main" id="{7AD49F80-4F34-493C-B9A5-C4F4A1918B0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5BF8218-D471-4851-9F0D-78C0E24E396F}"/>
              </a:ext>
            </a:extLst>
          </p:cNvPr>
          <p:cNvSpPr>
            <a:spLocks noGrp="1"/>
          </p:cNvSpPr>
          <p:nvPr>
            <p:ph type="sldNum" sz="quarter" idx="12"/>
          </p:nvPr>
        </p:nvSpPr>
        <p:spPr/>
        <p:txBody>
          <a:bodyPr/>
          <a:lstStyle/>
          <a:p>
            <a:fld id="{143734A9-2F7A-4C0E-93DC-3D291D7D533C}" type="slidenum">
              <a:rPr lang="en-AU" smtClean="0"/>
              <a:t>‹#›</a:t>
            </a:fld>
            <a:endParaRPr lang="en-AU"/>
          </a:p>
        </p:txBody>
      </p:sp>
    </p:spTree>
    <p:extLst>
      <p:ext uri="{BB962C8B-B14F-4D97-AF65-F5344CB8AC3E}">
        <p14:creationId xmlns:p14="http://schemas.microsoft.com/office/powerpoint/2010/main" val="72229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8505E-EDD4-4FFA-9CDE-C7C8CFAAAA4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3A10FC6-7CB3-4715-A463-CF1356B8DD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9119A71-DBFA-4918-AC79-6F4ACCAC49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18DF544-4448-4A2E-9B87-EA417835BDCE}"/>
              </a:ext>
            </a:extLst>
          </p:cNvPr>
          <p:cNvSpPr>
            <a:spLocks noGrp="1"/>
          </p:cNvSpPr>
          <p:nvPr>
            <p:ph type="dt" sz="half" idx="10"/>
          </p:nvPr>
        </p:nvSpPr>
        <p:spPr/>
        <p:txBody>
          <a:bodyPr/>
          <a:lstStyle/>
          <a:p>
            <a:fld id="{DBDDE44E-A9C6-4C90-9435-1FE4D2AA043B}" type="datetimeFigureOut">
              <a:rPr lang="en-AU" smtClean="0"/>
              <a:t>26/10/2023</a:t>
            </a:fld>
            <a:endParaRPr lang="en-AU"/>
          </a:p>
        </p:txBody>
      </p:sp>
      <p:sp>
        <p:nvSpPr>
          <p:cNvPr id="6" name="Footer Placeholder 5">
            <a:extLst>
              <a:ext uri="{FF2B5EF4-FFF2-40B4-BE49-F238E27FC236}">
                <a16:creationId xmlns:a16="http://schemas.microsoft.com/office/drawing/2014/main" id="{22DC44AE-F321-4ABD-AD9B-417D6079BAC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5C001E1-558C-4E2C-8736-4913957C87E0}"/>
              </a:ext>
            </a:extLst>
          </p:cNvPr>
          <p:cNvSpPr>
            <a:spLocks noGrp="1"/>
          </p:cNvSpPr>
          <p:nvPr>
            <p:ph type="sldNum" sz="quarter" idx="12"/>
          </p:nvPr>
        </p:nvSpPr>
        <p:spPr/>
        <p:txBody>
          <a:bodyPr/>
          <a:lstStyle/>
          <a:p>
            <a:fld id="{143734A9-2F7A-4C0E-93DC-3D291D7D533C}" type="slidenum">
              <a:rPr lang="en-AU" smtClean="0"/>
              <a:t>‹#›</a:t>
            </a:fld>
            <a:endParaRPr lang="en-AU"/>
          </a:p>
        </p:txBody>
      </p:sp>
    </p:spTree>
    <p:extLst>
      <p:ext uri="{BB962C8B-B14F-4D97-AF65-F5344CB8AC3E}">
        <p14:creationId xmlns:p14="http://schemas.microsoft.com/office/powerpoint/2010/main" val="2345352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E4B6E-4D66-4AE5-9CD9-E9552D3C8D64}"/>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8C46C60-E6A4-4D85-A98D-9ECD5A8F0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71BD84-FD96-4760-84E0-835698A11E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15103DC7-5AC5-4445-AC68-3FF57D3805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7B4E36-2A2D-4D12-A5B9-836ADA09C2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541A104F-224F-40A2-A45F-F73B5FFD2810}"/>
              </a:ext>
            </a:extLst>
          </p:cNvPr>
          <p:cNvSpPr>
            <a:spLocks noGrp="1"/>
          </p:cNvSpPr>
          <p:nvPr>
            <p:ph type="dt" sz="half" idx="10"/>
          </p:nvPr>
        </p:nvSpPr>
        <p:spPr/>
        <p:txBody>
          <a:bodyPr/>
          <a:lstStyle/>
          <a:p>
            <a:fld id="{DBDDE44E-A9C6-4C90-9435-1FE4D2AA043B}" type="datetimeFigureOut">
              <a:rPr lang="en-AU" smtClean="0"/>
              <a:t>26/10/2023</a:t>
            </a:fld>
            <a:endParaRPr lang="en-AU"/>
          </a:p>
        </p:txBody>
      </p:sp>
      <p:sp>
        <p:nvSpPr>
          <p:cNvPr id="8" name="Footer Placeholder 7">
            <a:extLst>
              <a:ext uri="{FF2B5EF4-FFF2-40B4-BE49-F238E27FC236}">
                <a16:creationId xmlns:a16="http://schemas.microsoft.com/office/drawing/2014/main" id="{C0B71480-EB0A-4B48-9FB0-7DD672A678F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FA85825B-EDE2-4DAB-9EFD-DE8CCFED4F53}"/>
              </a:ext>
            </a:extLst>
          </p:cNvPr>
          <p:cNvSpPr>
            <a:spLocks noGrp="1"/>
          </p:cNvSpPr>
          <p:nvPr>
            <p:ph type="sldNum" sz="quarter" idx="12"/>
          </p:nvPr>
        </p:nvSpPr>
        <p:spPr/>
        <p:txBody>
          <a:bodyPr/>
          <a:lstStyle/>
          <a:p>
            <a:fld id="{143734A9-2F7A-4C0E-93DC-3D291D7D533C}" type="slidenum">
              <a:rPr lang="en-AU" smtClean="0"/>
              <a:t>‹#›</a:t>
            </a:fld>
            <a:endParaRPr lang="en-AU"/>
          </a:p>
        </p:txBody>
      </p:sp>
    </p:spTree>
    <p:extLst>
      <p:ext uri="{BB962C8B-B14F-4D97-AF65-F5344CB8AC3E}">
        <p14:creationId xmlns:p14="http://schemas.microsoft.com/office/powerpoint/2010/main" val="480427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F3A7-1F64-4318-B760-A4C357DF4B53}"/>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69908DF-F502-483D-84EA-C1C4289ADE9D}"/>
              </a:ext>
            </a:extLst>
          </p:cNvPr>
          <p:cNvSpPr>
            <a:spLocks noGrp="1"/>
          </p:cNvSpPr>
          <p:nvPr>
            <p:ph type="dt" sz="half" idx="10"/>
          </p:nvPr>
        </p:nvSpPr>
        <p:spPr/>
        <p:txBody>
          <a:bodyPr/>
          <a:lstStyle/>
          <a:p>
            <a:fld id="{DBDDE44E-A9C6-4C90-9435-1FE4D2AA043B}" type="datetimeFigureOut">
              <a:rPr lang="en-AU" smtClean="0"/>
              <a:t>26/10/2023</a:t>
            </a:fld>
            <a:endParaRPr lang="en-AU"/>
          </a:p>
        </p:txBody>
      </p:sp>
      <p:sp>
        <p:nvSpPr>
          <p:cNvPr id="4" name="Footer Placeholder 3">
            <a:extLst>
              <a:ext uri="{FF2B5EF4-FFF2-40B4-BE49-F238E27FC236}">
                <a16:creationId xmlns:a16="http://schemas.microsoft.com/office/drawing/2014/main" id="{9C02E852-4368-449F-9307-B4B8BBB0EAD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89214C8-5F0D-4D7E-9ED3-49BE2916C862}"/>
              </a:ext>
            </a:extLst>
          </p:cNvPr>
          <p:cNvSpPr>
            <a:spLocks noGrp="1"/>
          </p:cNvSpPr>
          <p:nvPr>
            <p:ph type="sldNum" sz="quarter" idx="12"/>
          </p:nvPr>
        </p:nvSpPr>
        <p:spPr/>
        <p:txBody>
          <a:bodyPr/>
          <a:lstStyle/>
          <a:p>
            <a:fld id="{143734A9-2F7A-4C0E-93DC-3D291D7D533C}" type="slidenum">
              <a:rPr lang="en-AU" smtClean="0"/>
              <a:t>‹#›</a:t>
            </a:fld>
            <a:endParaRPr lang="en-AU"/>
          </a:p>
        </p:txBody>
      </p:sp>
    </p:spTree>
    <p:extLst>
      <p:ext uri="{BB962C8B-B14F-4D97-AF65-F5344CB8AC3E}">
        <p14:creationId xmlns:p14="http://schemas.microsoft.com/office/powerpoint/2010/main" val="1964682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9015C7-951F-4D92-83C7-FC15D8FC05B5}"/>
              </a:ext>
            </a:extLst>
          </p:cNvPr>
          <p:cNvSpPr>
            <a:spLocks noGrp="1"/>
          </p:cNvSpPr>
          <p:nvPr>
            <p:ph type="dt" sz="half" idx="10"/>
          </p:nvPr>
        </p:nvSpPr>
        <p:spPr/>
        <p:txBody>
          <a:bodyPr/>
          <a:lstStyle/>
          <a:p>
            <a:fld id="{DBDDE44E-A9C6-4C90-9435-1FE4D2AA043B}" type="datetimeFigureOut">
              <a:rPr lang="en-AU" smtClean="0"/>
              <a:t>26/10/2023</a:t>
            </a:fld>
            <a:endParaRPr lang="en-AU"/>
          </a:p>
        </p:txBody>
      </p:sp>
      <p:sp>
        <p:nvSpPr>
          <p:cNvPr id="3" name="Footer Placeholder 2">
            <a:extLst>
              <a:ext uri="{FF2B5EF4-FFF2-40B4-BE49-F238E27FC236}">
                <a16:creationId xmlns:a16="http://schemas.microsoft.com/office/drawing/2014/main" id="{54D1A0FB-28DE-4B5E-8002-ED1B769450D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72DDB2E-AB4A-43CE-BD40-347B9B19FFAC}"/>
              </a:ext>
            </a:extLst>
          </p:cNvPr>
          <p:cNvSpPr>
            <a:spLocks noGrp="1"/>
          </p:cNvSpPr>
          <p:nvPr>
            <p:ph type="sldNum" sz="quarter" idx="12"/>
          </p:nvPr>
        </p:nvSpPr>
        <p:spPr/>
        <p:txBody>
          <a:bodyPr/>
          <a:lstStyle/>
          <a:p>
            <a:fld id="{143734A9-2F7A-4C0E-93DC-3D291D7D533C}" type="slidenum">
              <a:rPr lang="en-AU" smtClean="0"/>
              <a:t>‹#›</a:t>
            </a:fld>
            <a:endParaRPr lang="en-AU"/>
          </a:p>
        </p:txBody>
      </p:sp>
    </p:spTree>
    <p:extLst>
      <p:ext uri="{BB962C8B-B14F-4D97-AF65-F5344CB8AC3E}">
        <p14:creationId xmlns:p14="http://schemas.microsoft.com/office/powerpoint/2010/main" val="929473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CA82-2300-4D22-902F-7B80ABC396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AC3DF8D-824D-468D-8BFE-429B171B12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906CBA6-A945-435F-980A-4AC1865557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64DF2F-DCE3-4B1A-80BD-1542467987DF}"/>
              </a:ext>
            </a:extLst>
          </p:cNvPr>
          <p:cNvSpPr>
            <a:spLocks noGrp="1"/>
          </p:cNvSpPr>
          <p:nvPr>
            <p:ph type="dt" sz="half" idx="10"/>
          </p:nvPr>
        </p:nvSpPr>
        <p:spPr/>
        <p:txBody>
          <a:bodyPr/>
          <a:lstStyle/>
          <a:p>
            <a:fld id="{DBDDE44E-A9C6-4C90-9435-1FE4D2AA043B}" type="datetimeFigureOut">
              <a:rPr lang="en-AU" smtClean="0"/>
              <a:t>26/10/2023</a:t>
            </a:fld>
            <a:endParaRPr lang="en-AU"/>
          </a:p>
        </p:txBody>
      </p:sp>
      <p:sp>
        <p:nvSpPr>
          <p:cNvPr id="6" name="Footer Placeholder 5">
            <a:extLst>
              <a:ext uri="{FF2B5EF4-FFF2-40B4-BE49-F238E27FC236}">
                <a16:creationId xmlns:a16="http://schemas.microsoft.com/office/drawing/2014/main" id="{EC2722FA-96C0-42C6-925F-4594941D1E5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584C5A6-5095-4A3A-8F8A-1179386566F8}"/>
              </a:ext>
            </a:extLst>
          </p:cNvPr>
          <p:cNvSpPr>
            <a:spLocks noGrp="1"/>
          </p:cNvSpPr>
          <p:nvPr>
            <p:ph type="sldNum" sz="quarter" idx="12"/>
          </p:nvPr>
        </p:nvSpPr>
        <p:spPr/>
        <p:txBody>
          <a:bodyPr/>
          <a:lstStyle/>
          <a:p>
            <a:fld id="{143734A9-2F7A-4C0E-93DC-3D291D7D533C}" type="slidenum">
              <a:rPr lang="en-AU" smtClean="0"/>
              <a:t>‹#›</a:t>
            </a:fld>
            <a:endParaRPr lang="en-AU"/>
          </a:p>
        </p:txBody>
      </p:sp>
    </p:spTree>
    <p:extLst>
      <p:ext uri="{BB962C8B-B14F-4D97-AF65-F5344CB8AC3E}">
        <p14:creationId xmlns:p14="http://schemas.microsoft.com/office/powerpoint/2010/main" val="185995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6849A-A190-418E-8051-4F3831E37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A42DCA4-52E3-4AFC-90B2-46A6C95F46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64CCEC37-4DED-42E3-A335-49B65D0B50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40DA09-A799-405B-8CA6-F90BEF3053C1}"/>
              </a:ext>
            </a:extLst>
          </p:cNvPr>
          <p:cNvSpPr>
            <a:spLocks noGrp="1"/>
          </p:cNvSpPr>
          <p:nvPr>
            <p:ph type="dt" sz="half" idx="10"/>
          </p:nvPr>
        </p:nvSpPr>
        <p:spPr/>
        <p:txBody>
          <a:bodyPr/>
          <a:lstStyle/>
          <a:p>
            <a:fld id="{DBDDE44E-A9C6-4C90-9435-1FE4D2AA043B}" type="datetimeFigureOut">
              <a:rPr lang="en-AU" smtClean="0"/>
              <a:t>26/10/2023</a:t>
            </a:fld>
            <a:endParaRPr lang="en-AU"/>
          </a:p>
        </p:txBody>
      </p:sp>
      <p:sp>
        <p:nvSpPr>
          <p:cNvPr id="6" name="Footer Placeholder 5">
            <a:extLst>
              <a:ext uri="{FF2B5EF4-FFF2-40B4-BE49-F238E27FC236}">
                <a16:creationId xmlns:a16="http://schemas.microsoft.com/office/drawing/2014/main" id="{66B31915-DA52-45AE-A389-8EEB6F93F13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A4C7D23-1EE5-4F5F-BC5D-1D03E0488E1C}"/>
              </a:ext>
            </a:extLst>
          </p:cNvPr>
          <p:cNvSpPr>
            <a:spLocks noGrp="1"/>
          </p:cNvSpPr>
          <p:nvPr>
            <p:ph type="sldNum" sz="quarter" idx="12"/>
          </p:nvPr>
        </p:nvSpPr>
        <p:spPr/>
        <p:txBody>
          <a:bodyPr/>
          <a:lstStyle/>
          <a:p>
            <a:fld id="{143734A9-2F7A-4C0E-93DC-3D291D7D533C}" type="slidenum">
              <a:rPr lang="en-AU" smtClean="0"/>
              <a:t>‹#›</a:t>
            </a:fld>
            <a:endParaRPr lang="en-AU"/>
          </a:p>
        </p:txBody>
      </p:sp>
    </p:spTree>
    <p:extLst>
      <p:ext uri="{BB962C8B-B14F-4D97-AF65-F5344CB8AC3E}">
        <p14:creationId xmlns:p14="http://schemas.microsoft.com/office/powerpoint/2010/main" val="1483478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A65D4A-C196-4EA1-B1DB-61B3880519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3C77A10-8AF1-4934-BB43-C9FEC6A842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C65F252-793D-411E-A96E-6C053B5038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DE44E-A9C6-4C90-9435-1FE4D2AA043B}" type="datetimeFigureOut">
              <a:rPr lang="en-AU" smtClean="0"/>
              <a:t>26/10/2023</a:t>
            </a:fld>
            <a:endParaRPr lang="en-AU"/>
          </a:p>
        </p:txBody>
      </p:sp>
      <p:sp>
        <p:nvSpPr>
          <p:cNvPr id="5" name="Footer Placeholder 4">
            <a:extLst>
              <a:ext uri="{FF2B5EF4-FFF2-40B4-BE49-F238E27FC236}">
                <a16:creationId xmlns:a16="http://schemas.microsoft.com/office/drawing/2014/main" id="{A2FC5735-4525-48FB-883F-B0B9A31CE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6FC5A390-1727-406E-B74E-4C8AD6DC88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3734A9-2F7A-4C0E-93DC-3D291D7D533C}" type="slidenum">
              <a:rPr lang="en-AU" smtClean="0"/>
              <a:t>‹#›</a:t>
            </a:fld>
            <a:endParaRPr lang="en-AU"/>
          </a:p>
        </p:txBody>
      </p:sp>
    </p:spTree>
    <p:extLst>
      <p:ext uri="{BB962C8B-B14F-4D97-AF65-F5344CB8AC3E}">
        <p14:creationId xmlns:p14="http://schemas.microsoft.com/office/powerpoint/2010/main" val="3369801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C2743-2F83-47BE-915E-1A75C0E7F679}"/>
              </a:ext>
            </a:extLst>
          </p:cNvPr>
          <p:cNvSpPr>
            <a:spLocks noGrp="1"/>
          </p:cNvSpPr>
          <p:nvPr>
            <p:ph type="ctrTitle"/>
          </p:nvPr>
        </p:nvSpPr>
        <p:spPr>
          <a:xfrm>
            <a:off x="0" y="994229"/>
            <a:ext cx="12192000" cy="2053771"/>
          </a:xfrm>
        </p:spPr>
        <p:txBody>
          <a:bodyPr>
            <a:noAutofit/>
          </a:bodyPr>
          <a:lstStyle/>
          <a:p>
            <a:r>
              <a:rPr lang="en-AU" sz="2800" b="0" i="0" u="none" strike="noStrike" baseline="0" dirty="0">
                <a:latin typeface="Gotham Light"/>
              </a:rPr>
              <a:t> </a:t>
            </a:r>
            <a:r>
              <a:rPr lang="en-AU" sz="4800" b="0" i="0" u="none" strike="noStrike" baseline="0" dirty="0">
                <a:solidFill>
                  <a:srgbClr val="00467E"/>
                </a:solidFill>
                <a:latin typeface="Gotham Light"/>
              </a:rPr>
              <a:t>INSULATED SANDWICH PANELS </a:t>
            </a:r>
            <a:br>
              <a:rPr lang="en-AU" sz="4800" b="0" i="0" u="none" strike="noStrike" baseline="0" dirty="0">
                <a:solidFill>
                  <a:srgbClr val="00467E"/>
                </a:solidFill>
                <a:latin typeface="Gotham Light"/>
              </a:rPr>
            </a:br>
            <a:r>
              <a:rPr lang="en-AU" sz="4800" b="0" i="0" u="none" strike="noStrike" baseline="0" dirty="0">
                <a:solidFill>
                  <a:srgbClr val="00467E"/>
                </a:solidFill>
                <a:latin typeface="Gotham Light"/>
              </a:rPr>
              <a:t>&amp; </a:t>
            </a:r>
            <a:br>
              <a:rPr lang="en-AU" sz="4800" b="0" i="0" u="none" strike="noStrike" baseline="0" dirty="0">
                <a:solidFill>
                  <a:srgbClr val="00467E"/>
                </a:solidFill>
                <a:latin typeface="Gotham Light"/>
              </a:rPr>
            </a:br>
            <a:r>
              <a:rPr lang="en-AU" sz="4800" b="0" i="0" u="none" strike="noStrike" baseline="0" dirty="0">
                <a:solidFill>
                  <a:srgbClr val="00467E"/>
                </a:solidFill>
                <a:latin typeface="Gotham Light"/>
              </a:rPr>
              <a:t>RESIDENTIAL ENERGY EFFICIENCY </a:t>
            </a:r>
            <a:endParaRPr lang="en-AU" sz="4800" dirty="0"/>
          </a:p>
        </p:txBody>
      </p:sp>
      <p:sp>
        <p:nvSpPr>
          <p:cNvPr id="3" name="Subtitle 2">
            <a:extLst>
              <a:ext uri="{FF2B5EF4-FFF2-40B4-BE49-F238E27FC236}">
                <a16:creationId xmlns:a16="http://schemas.microsoft.com/office/drawing/2014/main" id="{CB3AF3EE-B351-456D-9036-CD6F11E69634}"/>
              </a:ext>
            </a:extLst>
          </p:cNvPr>
          <p:cNvSpPr>
            <a:spLocks noGrp="1"/>
          </p:cNvSpPr>
          <p:nvPr>
            <p:ph type="subTitle" idx="1"/>
          </p:nvPr>
        </p:nvSpPr>
        <p:spPr>
          <a:xfrm>
            <a:off x="1524000" y="3602038"/>
            <a:ext cx="9144000" cy="1238476"/>
          </a:xfrm>
        </p:spPr>
        <p:txBody>
          <a:bodyPr>
            <a:normAutofit/>
          </a:bodyPr>
          <a:lstStyle/>
          <a:p>
            <a:r>
              <a:rPr lang="en-US" sz="1800" b="0" i="0" u="none" strike="noStrike" baseline="0" dirty="0">
                <a:latin typeface="Gotham Bold"/>
              </a:rPr>
              <a:t> </a:t>
            </a:r>
            <a:r>
              <a:rPr lang="en-US" sz="1800" b="0" i="0" u="none" strike="noStrike" baseline="0" dirty="0">
                <a:solidFill>
                  <a:srgbClr val="00467E"/>
                </a:solidFill>
                <a:latin typeface="Gotham Bold"/>
              </a:rPr>
              <a:t>Use of Insulated Sandwich Panels </a:t>
            </a:r>
          </a:p>
          <a:p>
            <a:r>
              <a:rPr lang="en-US" sz="1800" b="0" i="0" u="none" strike="noStrike" baseline="0" dirty="0">
                <a:solidFill>
                  <a:srgbClr val="00467E"/>
                </a:solidFill>
                <a:latin typeface="Gotham Bold"/>
              </a:rPr>
              <a:t>to simplify compliance with NCC 2022 </a:t>
            </a:r>
          </a:p>
          <a:p>
            <a:r>
              <a:rPr lang="en-AU" sz="1800" b="0" i="0" u="none" strike="noStrike" baseline="0" dirty="0">
                <a:solidFill>
                  <a:srgbClr val="00467E"/>
                </a:solidFill>
                <a:latin typeface="Gotham Bold"/>
              </a:rPr>
              <a:t>Energy Efficiency requirements </a:t>
            </a:r>
            <a:endParaRPr lang="en-AU" dirty="0"/>
          </a:p>
        </p:txBody>
      </p:sp>
      <p:pic>
        <p:nvPicPr>
          <p:cNvPr id="5" name="Picture 4" descr="A white couch in a room&#10;&#10;Description automatically generated">
            <a:extLst>
              <a:ext uri="{FF2B5EF4-FFF2-40B4-BE49-F238E27FC236}">
                <a16:creationId xmlns:a16="http://schemas.microsoft.com/office/drawing/2014/main" id="{5AA9D63A-20EE-DDB2-775E-DFC3DC513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B167003-01B2-3615-6CE7-601BA939BC7D}"/>
              </a:ext>
            </a:extLst>
          </p:cNvPr>
          <p:cNvSpPr txBox="1"/>
          <p:nvPr/>
        </p:nvSpPr>
        <p:spPr>
          <a:xfrm>
            <a:off x="749559" y="3587099"/>
            <a:ext cx="7954173" cy="1508105"/>
          </a:xfrm>
          <a:prstGeom prst="rect">
            <a:avLst/>
          </a:prstGeom>
          <a:noFill/>
        </p:spPr>
        <p:txBody>
          <a:bodyPr wrap="square" rtlCol="0">
            <a:spAutoFit/>
          </a:bodyPr>
          <a:lstStyle/>
          <a:p>
            <a:r>
              <a:rPr lang="en-AU" sz="4600" b="1" i="0" u="none" strike="noStrike" baseline="30000" dirty="0">
                <a:solidFill>
                  <a:srgbClr val="00467E"/>
                </a:solidFill>
                <a:latin typeface="Lato Black" panose="020F0502020204030203" pitchFamily="34" charset="0"/>
                <a:ea typeface="Lato Black" panose="020F0502020204030203" pitchFamily="34" charset="0"/>
                <a:cs typeface="Lato Black" panose="020F0502020204030203" pitchFamily="34" charset="0"/>
              </a:rPr>
              <a:t>Use of Insulated Sandwich Panels </a:t>
            </a:r>
          </a:p>
          <a:p>
            <a:r>
              <a:rPr lang="en-AU" sz="4600" b="1" i="0" u="none" strike="noStrike" baseline="30000" dirty="0">
                <a:solidFill>
                  <a:srgbClr val="00467E"/>
                </a:solidFill>
                <a:latin typeface="Lato Black" panose="020F0502020204030203" pitchFamily="34" charset="0"/>
                <a:ea typeface="Lato Black" panose="020F0502020204030203" pitchFamily="34" charset="0"/>
                <a:cs typeface="Lato Black" panose="020F0502020204030203" pitchFamily="34" charset="0"/>
              </a:rPr>
              <a:t>to simplify compliance with NCC 2022 </a:t>
            </a:r>
          </a:p>
          <a:p>
            <a:r>
              <a:rPr lang="en-AU" sz="4600" b="1" i="0" u="none" strike="noStrike" baseline="30000" dirty="0">
                <a:solidFill>
                  <a:srgbClr val="00467E"/>
                </a:solidFill>
                <a:latin typeface="Lato Black" panose="020F0502020204030203" pitchFamily="34" charset="0"/>
                <a:ea typeface="Lato Black" panose="020F0502020204030203" pitchFamily="34" charset="0"/>
                <a:cs typeface="Lato Black" panose="020F0502020204030203" pitchFamily="34" charset="0"/>
              </a:rPr>
              <a:t>Energy Efficiency requirements</a:t>
            </a:r>
          </a:p>
        </p:txBody>
      </p:sp>
      <p:sp>
        <p:nvSpPr>
          <p:cNvPr id="7" name="TextBox 6">
            <a:extLst>
              <a:ext uri="{FF2B5EF4-FFF2-40B4-BE49-F238E27FC236}">
                <a16:creationId xmlns:a16="http://schemas.microsoft.com/office/drawing/2014/main" id="{EC7A9993-0315-F34C-F556-D10968E19C5E}"/>
              </a:ext>
            </a:extLst>
          </p:cNvPr>
          <p:cNvSpPr txBox="1"/>
          <p:nvPr/>
        </p:nvSpPr>
        <p:spPr>
          <a:xfrm>
            <a:off x="778834" y="943246"/>
            <a:ext cx="7924899" cy="2616101"/>
          </a:xfrm>
          <a:prstGeom prst="rect">
            <a:avLst/>
          </a:prstGeom>
          <a:noFill/>
          <a:effectLst>
            <a:glow>
              <a:schemeClr val="accent1"/>
            </a:glow>
          </a:effectLst>
        </p:spPr>
        <p:txBody>
          <a:bodyPr wrap="square" rtlCol="0">
            <a:spAutoFit/>
          </a:bodyPr>
          <a:lstStyle/>
          <a:p>
            <a:r>
              <a:rPr lang="en-AU" sz="82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INSULATED SANDWICH </a:t>
            </a:r>
          </a:p>
          <a:p>
            <a:r>
              <a:rPr lang="en-AU" sz="82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PANELS &amp; RESIDENTIAL ENERGY EFFICIENCY</a:t>
            </a:r>
            <a:endParaRPr lang="en-GB" sz="82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8" name="Picture 7" descr="A logo for a company&#10;&#10;Description automatically generated">
            <a:extLst>
              <a:ext uri="{FF2B5EF4-FFF2-40B4-BE49-F238E27FC236}">
                <a16:creationId xmlns:a16="http://schemas.microsoft.com/office/drawing/2014/main" id="{6D609C0F-DC4A-8B61-76AE-41A5C9215567}"/>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45735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uilding with glass doors&#10;&#10;Description automatically generated">
            <a:extLst>
              <a:ext uri="{FF2B5EF4-FFF2-40B4-BE49-F238E27FC236}">
                <a16:creationId xmlns:a16="http://schemas.microsoft.com/office/drawing/2014/main" id="{D7972DE1-9853-D027-32A8-362025011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0" name="Picture 9" descr="A logo for a company&#10;&#10;Description automatically generated">
            <a:extLst>
              <a:ext uri="{FF2B5EF4-FFF2-40B4-BE49-F238E27FC236}">
                <a16:creationId xmlns:a16="http://schemas.microsoft.com/office/drawing/2014/main" id="{FD0F3980-5B58-C0A8-8348-330F541F7D0D}"/>
              </a:ext>
            </a:extLst>
          </p:cNvPr>
          <p:cNvPicPr>
            <a:picLocks noChangeAspect="1"/>
          </p:cNvPicPr>
          <p:nvPr/>
        </p:nvPicPr>
        <p:blipFill>
          <a:blip r:embed="rId4"/>
          <a:stretch>
            <a:fillRect/>
          </a:stretch>
        </p:blipFill>
        <p:spPr>
          <a:xfrm>
            <a:off x="790709" y="5986006"/>
            <a:ext cx="888565" cy="639767"/>
          </a:xfrm>
          <a:prstGeom prst="rect">
            <a:avLst/>
          </a:prstGeom>
        </p:spPr>
      </p:pic>
      <p:sp>
        <p:nvSpPr>
          <p:cNvPr id="13" name="TextBox 12">
            <a:extLst>
              <a:ext uri="{FF2B5EF4-FFF2-40B4-BE49-F238E27FC236}">
                <a16:creationId xmlns:a16="http://schemas.microsoft.com/office/drawing/2014/main" id="{CBD3A997-A2DF-1303-FBB8-DE115BCA91B2}"/>
              </a:ext>
            </a:extLst>
          </p:cNvPr>
          <p:cNvSpPr txBox="1"/>
          <p:nvPr/>
        </p:nvSpPr>
        <p:spPr>
          <a:xfrm>
            <a:off x="778834" y="943246"/>
            <a:ext cx="10367221" cy="646331"/>
          </a:xfrm>
          <a:prstGeom prst="rect">
            <a:avLst/>
          </a:prstGeom>
          <a:noFill/>
        </p:spPr>
        <p:txBody>
          <a:bodyPr wrap="square" rtlCol="0">
            <a:spAutoFit/>
          </a:bodyPr>
          <a:lstStyle/>
          <a:p>
            <a:pPr marR="0" algn="l" rtl="0"/>
            <a:r>
              <a:rPr lang="en-AU" sz="5400"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Summary</a:t>
            </a:r>
            <a:endParaRPr lang="en-AU" sz="54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 name="TextBox 13">
            <a:extLst>
              <a:ext uri="{FF2B5EF4-FFF2-40B4-BE49-F238E27FC236}">
                <a16:creationId xmlns:a16="http://schemas.microsoft.com/office/drawing/2014/main" id="{7CFB9CAD-C6B4-B1A1-9594-B18AA302E2EC}"/>
              </a:ext>
            </a:extLst>
          </p:cNvPr>
          <p:cNvSpPr txBox="1"/>
          <p:nvPr/>
        </p:nvSpPr>
        <p:spPr>
          <a:xfrm>
            <a:off x="790709" y="1589577"/>
            <a:ext cx="5625301" cy="748923"/>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NCC 2022 simplifies use of ISP in residential applications in both Volumes:</a:t>
            </a:r>
          </a:p>
        </p:txBody>
      </p:sp>
      <p:sp>
        <p:nvSpPr>
          <p:cNvPr id="15" name="TextBox 14">
            <a:extLst>
              <a:ext uri="{FF2B5EF4-FFF2-40B4-BE49-F238E27FC236}">
                <a16:creationId xmlns:a16="http://schemas.microsoft.com/office/drawing/2014/main" id="{6FA5BBBD-1F1F-1F0A-B642-2E5BBB0C9A1C}"/>
              </a:ext>
            </a:extLst>
          </p:cNvPr>
          <p:cNvSpPr txBox="1"/>
          <p:nvPr/>
        </p:nvSpPr>
        <p:spPr>
          <a:xfrm>
            <a:off x="790709" y="2418439"/>
            <a:ext cx="6050358" cy="3681649"/>
          </a:xfrm>
          <a:prstGeom prst="rect">
            <a:avLst/>
          </a:prstGeom>
          <a:noFill/>
        </p:spPr>
        <p:txBody>
          <a:bodyPr wrap="square" numCol="1" rtlCol="0">
            <a:spAutoFit/>
          </a:bodyPr>
          <a:lstStyle/>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Dedicated tables for ISP roofing in Elemental </a:t>
            </a:r>
            <a:r>
              <a:rPr lang="en-AU" dirty="0" err="1">
                <a:latin typeface="Lato" panose="020F0502020204030203" pitchFamily="34" charset="77"/>
              </a:rPr>
              <a:t>DtS</a:t>
            </a:r>
            <a:r>
              <a:rPr lang="en-AU" dirty="0">
                <a:latin typeface="Lato" panose="020F0502020204030203" pitchFamily="34" charset="77"/>
              </a:rPr>
              <a:t> energy efficiency</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Exemption from thermal bridging requirements</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Exemption from roofing condensation mitigation measures </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ISP streamlines construction, improve energy efficiency, comfort, and durability and offer structural integrity and easy installation for the building envelope</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0" indent="0">
              <a:lnSpc>
                <a:spcPct val="120000"/>
              </a:lnSpc>
              <a:spcBef>
                <a:spcPts val="0"/>
              </a:spcBef>
              <a:buNone/>
            </a:pPr>
            <a:endPar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0557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black living room&#10;&#10;Description automatically generated">
            <a:extLst>
              <a:ext uri="{FF2B5EF4-FFF2-40B4-BE49-F238E27FC236}">
                <a16:creationId xmlns:a16="http://schemas.microsoft.com/office/drawing/2014/main" id="{8FD4861A-9AC9-C189-E3CA-85256A8BA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0" y="0"/>
            <a:ext cx="12208799" cy="6858000"/>
          </a:xfrm>
          <a:prstGeom prst="rect">
            <a:avLst/>
          </a:prstGeom>
        </p:spPr>
      </p:pic>
      <p:sp>
        <p:nvSpPr>
          <p:cNvPr id="7" name="TextBox 6">
            <a:extLst>
              <a:ext uri="{FF2B5EF4-FFF2-40B4-BE49-F238E27FC236}">
                <a16:creationId xmlns:a16="http://schemas.microsoft.com/office/drawing/2014/main" id="{D67EE83C-8026-36BE-5E38-7C0D26EA2B4F}"/>
              </a:ext>
            </a:extLst>
          </p:cNvPr>
          <p:cNvSpPr txBox="1"/>
          <p:nvPr/>
        </p:nvSpPr>
        <p:spPr>
          <a:xfrm>
            <a:off x="778834" y="943246"/>
            <a:ext cx="7924899" cy="1774845"/>
          </a:xfrm>
          <a:prstGeom prst="rect">
            <a:avLst/>
          </a:prstGeom>
          <a:noFill/>
          <a:effectLst>
            <a:glow>
              <a:schemeClr val="accent1"/>
            </a:glow>
          </a:effectLst>
        </p:spPr>
        <p:txBody>
          <a:bodyPr wrap="square" rtlCol="0">
            <a:spAutoFit/>
          </a:bodyPr>
          <a:lstStyle/>
          <a:p>
            <a:r>
              <a:rPr lang="en-AU" sz="8200"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THANK YOU</a:t>
            </a:r>
          </a:p>
          <a:p>
            <a:endParaRPr lang="en-GB" sz="82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8" name="Picture 7" descr="A logo for a company&#10;&#10;Description automatically generated">
            <a:extLst>
              <a:ext uri="{FF2B5EF4-FFF2-40B4-BE49-F238E27FC236}">
                <a16:creationId xmlns:a16="http://schemas.microsoft.com/office/drawing/2014/main" id="{120E3666-4CD8-909E-1A60-0D811E3D942E}"/>
              </a:ext>
            </a:extLst>
          </p:cNvPr>
          <p:cNvPicPr>
            <a:picLocks noChangeAspect="1"/>
          </p:cNvPicPr>
          <p:nvPr/>
        </p:nvPicPr>
        <p:blipFill>
          <a:blip r:embed="rId4"/>
          <a:stretch>
            <a:fillRect/>
          </a:stretch>
        </p:blipFill>
        <p:spPr>
          <a:xfrm>
            <a:off x="790709" y="5986006"/>
            <a:ext cx="888565" cy="639767"/>
          </a:xfrm>
          <a:prstGeom prst="rect">
            <a:avLst/>
          </a:prstGeom>
        </p:spPr>
      </p:pic>
      <p:sp>
        <p:nvSpPr>
          <p:cNvPr id="2" name="TextBox 1">
            <a:extLst>
              <a:ext uri="{FF2B5EF4-FFF2-40B4-BE49-F238E27FC236}">
                <a16:creationId xmlns:a16="http://schemas.microsoft.com/office/drawing/2014/main" id="{1AEE0C24-E667-BE11-DFAF-AFBE29F0EB15}"/>
              </a:ext>
            </a:extLst>
          </p:cNvPr>
          <p:cNvSpPr txBox="1"/>
          <p:nvPr/>
        </p:nvSpPr>
        <p:spPr>
          <a:xfrm>
            <a:off x="898072" y="1507503"/>
            <a:ext cx="6270170" cy="369332"/>
          </a:xfrm>
          <a:prstGeom prst="rect">
            <a:avLst/>
          </a:prstGeom>
          <a:noFill/>
        </p:spPr>
        <p:txBody>
          <a:bodyPr wrap="square">
            <a:spAutoFit/>
          </a:bodyPr>
          <a:lstStyle/>
          <a:p>
            <a:r>
              <a:rPr lang="en-GB" sz="1800" dirty="0">
                <a:solidFill>
                  <a:srgbClr val="00467E"/>
                </a:solidFill>
                <a:latin typeface="Lato Black" panose="020F0502020204030203" pitchFamily="34" charset="0"/>
                <a:ea typeface="Lato Black" panose="020F0502020204030203" pitchFamily="34" charset="0"/>
                <a:cs typeface="Lato Black" panose="020F0502020204030203" pitchFamily="34" charset="0"/>
              </a:rPr>
              <a:t>enquiries@steel.org.au</a:t>
            </a:r>
            <a:endParaRPr lang="en-GB" sz="1800" b="0" i="0" u="none" strike="noStrike" baseline="30000" dirty="0">
              <a:solidFill>
                <a:srgbClr val="00467E"/>
              </a:solidFill>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25199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background with a blue and black logo&#10;&#10;Description automatically generated">
            <a:extLst>
              <a:ext uri="{FF2B5EF4-FFF2-40B4-BE49-F238E27FC236}">
                <a16:creationId xmlns:a16="http://schemas.microsoft.com/office/drawing/2014/main" id="{69F30DB6-361C-995C-C950-A738525F7712}"/>
              </a:ext>
            </a:extLst>
          </p:cNvPr>
          <p:cNvPicPr>
            <a:picLocks noChangeAspect="1"/>
          </p:cNvPicPr>
          <p:nvPr/>
        </p:nvPicPr>
        <p:blipFill>
          <a:blip r:embed="rId3"/>
          <a:stretch>
            <a:fill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9E713849-FD26-2E2E-CE0D-B2B173B74EF4}"/>
              </a:ext>
            </a:extLst>
          </p:cNvPr>
          <p:cNvSpPr txBox="1"/>
          <p:nvPr/>
        </p:nvSpPr>
        <p:spPr>
          <a:xfrm>
            <a:off x="778834" y="943246"/>
            <a:ext cx="5961413"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DISCLAIMER</a:t>
            </a:r>
          </a:p>
        </p:txBody>
      </p:sp>
      <p:sp>
        <p:nvSpPr>
          <p:cNvPr id="7" name="TextBox 6">
            <a:extLst>
              <a:ext uri="{FF2B5EF4-FFF2-40B4-BE49-F238E27FC236}">
                <a16:creationId xmlns:a16="http://schemas.microsoft.com/office/drawing/2014/main" id="{72BD23DE-15FD-AE19-9902-1ADA5E8C356D}"/>
              </a:ext>
            </a:extLst>
          </p:cNvPr>
          <p:cNvSpPr txBox="1"/>
          <p:nvPr/>
        </p:nvSpPr>
        <p:spPr>
          <a:xfrm>
            <a:off x="790709" y="1651132"/>
            <a:ext cx="9968335" cy="3539430"/>
          </a:xfrm>
          <a:prstGeom prst="rect">
            <a:avLst/>
          </a:prstGeom>
          <a:noFill/>
        </p:spPr>
        <p:txBody>
          <a:bodyPr wrap="square" rtlCol="0">
            <a:spAutoFit/>
          </a:bodyPr>
          <a:lstStyle/>
          <a:p>
            <a:r>
              <a:rPr lang="en-AU" sz="1600" dirty="0">
                <a:effectLst/>
                <a:latin typeface="Lato" panose="020F0502020204030203" pitchFamily="34" charset="0"/>
                <a:ea typeface="Lato" panose="020F0502020204030203" pitchFamily="34" charset="0"/>
                <a:cs typeface="Lato" panose="020F0502020204030203" pitchFamily="34" charset="0"/>
              </a:rPr>
              <a:t>The information presented by the ASI, NASH and BlueScope Steel Limited has been sourced and prepared for general information only and does not in any way constitute recommendations or professional advice to any person for any purpose. While every effort has been made and all reasonable care taken to the information contained is accurate and current, this information should not be used or relied upon for any specific application without investigation and verification as to its accuracy, currency, completeness, suitability and applicability by a competent professional person.</a:t>
            </a:r>
          </a:p>
          <a:p>
            <a:endParaRPr lang="en-AU" sz="1600" dirty="0">
              <a:effectLst/>
              <a:latin typeface="Lato" panose="020F0502020204030203" pitchFamily="34" charset="0"/>
              <a:ea typeface="Lato" panose="020F0502020204030203" pitchFamily="34" charset="0"/>
              <a:cs typeface="Lato" panose="020F0502020204030203" pitchFamily="34" charset="0"/>
            </a:endParaRPr>
          </a:p>
          <a:p>
            <a:r>
              <a:rPr lang="en-AU" sz="1600" dirty="0">
                <a:effectLst/>
                <a:latin typeface="Lato" panose="020F0502020204030203" pitchFamily="34" charset="0"/>
                <a:ea typeface="Lato" panose="020F0502020204030203" pitchFamily="34" charset="0"/>
                <a:cs typeface="Lato" panose="020F0502020204030203" pitchFamily="34" charset="0"/>
              </a:rPr>
              <a:t>The Australian Steel Institute Limited, National Association of Steel Framed Housing Inc. and BlueScope Steel Limited, its officers, employees, consultants and contractors and the authors and editors of the publications contained on this website do not give any warranties or make any representations in relation to the information provided herein and to the extent permitted by law (a) will not be held liable or responsible in any way and (b) expressly disclaim any liability or responsibility for any loss, damage, costs or expenses incurred in connection with this limitation, including loss, damage, costs and expenses incurred as a result of the negligence of the officers, employees, consultants, contractors, authors, editors or publishers.</a:t>
            </a:r>
          </a:p>
        </p:txBody>
      </p:sp>
      <p:pic>
        <p:nvPicPr>
          <p:cNvPr id="9" name="Picture 8" descr="A logo for a company&#10;&#10;Description automatically generated">
            <a:extLst>
              <a:ext uri="{FF2B5EF4-FFF2-40B4-BE49-F238E27FC236}">
                <a16:creationId xmlns:a16="http://schemas.microsoft.com/office/drawing/2014/main" id="{EEBDDB6E-4754-DE4F-7E64-9CC15C549161}"/>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348274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poster&#10;&#10;Description automatically generated">
            <a:extLst>
              <a:ext uri="{FF2B5EF4-FFF2-40B4-BE49-F238E27FC236}">
                <a16:creationId xmlns:a16="http://schemas.microsoft.com/office/drawing/2014/main" id="{91AA8750-46B8-F212-8DD1-8AEA12B80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F32B1788-A745-B1E5-FD84-A0A4319315C3}"/>
              </a:ext>
            </a:extLst>
          </p:cNvPr>
          <p:cNvSpPr txBox="1"/>
          <p:nvPr/>
        </p:nvSpPr>
        <p:spPr>
          <a:xfrm>
            <a:off x="778834" y="943246"/>
            <a:ext cx="10367221" cy="646331"/>
          </a:xfrm>
          <a:prstGeom prst="rect">
            <a:avLst/>
          </a:prstGeom>
          <a:noFill/>
        </p:spPr>
        <p:txBody>
          <a:bodyPr wrap="square" rtlCol="0">
            <a:spAutoFit/>
          </a:bodyPr>
          <a:lstStyle/>
          <a:p>
            <a:pPr marR="0" algn="l" rtl="0"/>
            <a:r>
              <a:rPr lang="en-AU" sz="5400"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PURPOSE</a:t>
            </a:r>
            <a:endParaRPr lang="en-AU" sz="54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6" name="TextBox 5">
            <a:extLst>
              <a:ext uri="{FF2B5EF4-FFF2-40B4-BE49-F238E27FC236}">
                <a16:creationId xmlns:a16="http://schemas.microsoft.com/office/drawing/2014/main" id="{5648ED94-41D5-F71C-C4D4-CAE2740A3AD1}"/>
              </a:ext>
            </a:extLst>
          </p:cNvPr>
          <p:cNvSpPr txBox="1"/>
          <p:nvPr/>
        </p:nvSpPr>
        <p:spPr>
          <a:xfrm>
            <a:off x="790709" y="1589577"/>
            <a:ext cx="4052223" cy="420628"/>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The purpose of this document is:</a:t>
            </a:r>
          </a:p>
        </p:txBody>
      </p:sp>
      <p:sp>
        <p:nvSpPr>
          <p:cNvPr id="7" name="TextBox 6">
            <a:extLst>
              <a:ext uri="{FF2B5EF4-FFF2-40B4-BE49-F238E27FC236}">
                <a16:creationId xmlns:a16="http://schemas.microsoft.com/office/drawing/2014/main" id="{8C18A5DC-6845-8980-B8C1-BC1BE97D6145}"/>
              </a:ext>
            </a:extLst>
          </p:cNvPr>
          <p:cNvSpPr txBox="1"/>
          <p:nvPr/>
        </p:nvSpPr>
        <p:spPr>
          <a:xfrm>
            <a:off x="790709" y="2050410"/>
            <a:ext cx="3928631" cy="3127651"/>
          </a:xfrm>
          <a:prstGeom prst="rect">
            <a:avLst/>
          </a:prstGeom>
          <a:noFill/>
        </p:spPr>
        <p:txBody>
          <a:bodyPr wrap="square" numCol="1" rtlCol="0">
            <a:spAutoFit/>
          </a:bodyPr>
          <a:lstStyle/>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To provide information on the use of Insulated Sandwich Panels (ISP) to simplify compliance with the energy efficiency requirements of NCC 2022</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And utilising ISP to help enhance resilience and sustainability of Australia’s built environment.</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0" indent="0">
              <a:lnSpc>
                <a:spcPct val="120000"/>
              </a:lnSpc>
              <a:spcBef>
                <a:spcPts val="0"/>
              </a:spcBef>
              <a:buNone/>
            </a:pPr>
            <a:endPar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pic>
        <p:nvPicPr>
          <p:cNvPr id="14" name="Picture 13" descr="A logo for a company&#10;&#10;Description automatically generated">
            <a:extLst>
              <a:ext uri="{FF2B5EF4-FFF2-40B4-BE49-F238E27FC236}">
                <a16:creationId xmlns:a16="http://schemas.microsoft.com/office/drawing/2014/main" id="{14B6260E-956F-FCF1-5803-1D3428706FC8}"/>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93765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a blue and black logo&#10;&#10;Description automatically generated">
            <a:extLst>
              <a:ext uri="{FF2B5EF4-FFF2-40B4-BE49-F238E27FC236}">
                <a16:creationId xmlns:a16="http://schemas.microsoft.com/office/drawing/2014/main" id="{B607EC11-C7DA-523B-CF10-C7BF7D248F05}"/>
              </a:ext>
            </a:extLst>
          </p:cNvPr>
          <p:cNvPicPr>
            <a:picLocks noChangeAspect="1"/>
          </p:cNvPicPr>
          <p:nvPr/>
        </p:nvPicPr>
        <p:blipFill>
          <a:blip r:embed="rId3"/>
          <a:stretch>
            <a:fillRect/>
          </a:stretch>
        </p:blipFill>
        <p:spPr>
          <a:xfrm>
            <a:off x="0" y="0"/>
            <a:ext cx="12191999" cy="6858000"/>
          </a:xfrm>
          <a:prstGeom prst="rect">
            <a:avLst/>
          </a:prstGeom>
        </p:spPr>
      </p:pic>
      <p:pic>
        <p:nvPicPr>
          <p:cNvPr id="5" name="Picture 4" descr="A logo for a company&#10;&#10;Description automatically generated">
            <a:extLst>
              <a:ext uri="{FF2B5EF4-FFF2-40B4-BE49-F238E27FC236}">
                <a16:creationId xmlns:a16="http://schemas.microsoft.com/office/drawing/2014/main" id="{144916A2-B41B-A7B8-3DB0-71573917CB6E}"/>
              </a:ext>
            </a:extLst>
          </p:cNvPr>
          <p:cNvPicPr>
            <a:picLocks noChangeAspect="1"/>
          </p:cNvPicPr>
          <p:nvPr/>
        </p:nvPicPr>
        <p:blipFill>
          <a:blip r:embed="rId4"/>
          <a:stretch>
            <a:fillRect/>
          </a:stretch>
        </p:blipFill>
        <p:spPr>
          <a:xfrm>
            <a:off x="790709" y="5986006"/>
            <a:ext cx="888565" cy="639767"/>
          </a:xfrm>
          <a:prstGeom prst="rect">
            <a:avLst/>
          </a:prstGeom>
        </p:spPr>
      </p:pic>
      <p:sp>
        <p:nvSpPr>
          <p:cNvPr id="6" name="TextBox 5">
            <a:extLst>
              <a:ext uri="{FF2B5EF4-FFF2-40B4-BE49-F238E27FC236}">
                <a16:creationId xmlns:a16="http://schemas.microsoft.com/office/drawing/2014/main" id="{4861CBDE-8758-F4F1-6261-0CDC43424E32}"/>
              </a:ext>
            </a:extLst>
          </p:cNvPr>
          <p:cNvSpPr txBox="1"/>
          <p:nvPr/>
        </p:nvSpPr>
        <p:spPr>
          <a:xfrm>
            <a:off x="778834" y="943246"/>
            <a:ext cx="10367221" cy="646331"/>
          </a:xfrm>
          <a:prstGeom prst="rect">
            <a:avLst/>
          </a:prstGeom>
          <a:noFill/>
        </p:spPr>
        <p:txBody>
          <a:bodyPr wrap="square" rtlCol="0">
            <a:spAutoFit/>
          </a:bodyPr>
          <a:lstStyle/>
          <a:p>
            <a:pPr marR="0" algn="l" rtl="0"/>
            <a:r>
              <a:rPr lang="en-AU" sz="5400"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NCC 2022 Energy Efficiency</a:t>
            </a:r>
            <a:endParaRPr lang="en-AU" sz="54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8" name="Picture 17" descr="A blue and red papers with a logo&#10;&#10;Description automatically generated with medium confidence">
            <a:extLst>
              <a:ext uri="{FF2B5EF4-FFF2-40B4-BE49-F238E27FC236}">
                <a16:creationId xmlns:a16="http://schemas.microsoft.com/office/drawing/2014/main" id="{E7E1699B-AEB0-7B22-7784-E62E48F1A885}"/>
              </a:ext>
            </a:extLst>
          </p:cNvPr>
          <p:cNvPicPr>
            <a:picLocks noChangeAspect="1"/>
          </p:cNvPicPr>
          <p:nvPr/>
        </p:nvPicPr>
        <p:blipFill rotWithShape="1">
          <a:blip r:embed="rId5">
            <a:extLst>
              <a:ext uri="{28A0092B-C50C-407E-A947-70E740481C1C}">
                <a14:useLocalDpi xmlns:a14="http://schemas.microsoft.com/office/drawing/2010/main" val="0"/>
              </a:ext>
            </a:extLst>
          </a:blip>
          <a:srcRect l="39878" t="13754" r="21211" b="24938"/>
          <a:stretch/>
        </p:blipFill>
        <p:spPr>
          <a:xfrm>
            <a:off x="6671246" y="1266411"/>
            <a:ext cx="4730045" cy="4204487"/>
          </a:xfrm>
          <a:prstGeom prst="rect">
            <a:avLst/>
          </a:prstGeom>
        </p:spPr>
      </p:pic>
      <p:sp>
        <p:nvSpPr>
          <p:cNvPr id="7" name="TextBox 6">
            <a:extLst>
              <a:ext uri="{FF2B5EF4-FFF2-40B4-BE49-F238E27FC236}">
                <a16:creationId xmlns:a16="http://schemas.microsoft.com/office/drawing/2014/main" id="{0E741E8A-E847-573D-0A3A-F127DF19215A}"/>
              </a:ext>
            </a:extLst>
          </p:cNvPr>
          <p:cNvSpPr txBox="1"/>
          <p:nvPr/>
        </p:nvSpPr>
        <p:spPr>
          <a:xfrm>
            <a:off x="790709" y="1589577"/>
            <a:ext cx="5625301" cy="1077218"/>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There are substantial changes in energy efficiency and condensation regulations in Volume Two of NCC 2022, including:</a:t>
            </a:r>
          </a:p>
        </p:txBody>
      </p:sp>
      <p:sp>
        <p:nvSpPr>
          <p:cNvPr id="8" name="TextBox 7">
            <a:extLst>
              <a:ext uri="{FF2B5EF4-FFF2-40B4-BE49-F238E27FC236}">
                <a16:creationId xmlns:a16="http://schemas.microsoft.com/office/drawing/2014/main" id="{CBB4FDEC-1B37-596E-DD23-EF3A758C08C6}"/>
              </a:ext>
            </a:extLst>
          </p:cNvPr>
          <p:cNvSpPr txBox="1"/>
          <p:nvPr/>
        </p:nvSpPr>
        <p:spPr>
          <a:xfrm>
            <a:off x="790709" y="2666795"/>
            <a:ext cx="5376651" cy="2573653"/>
          </a:xfrm>
          <a:prstGeom prst="rect">
            <a:avLst/>
          </a:prstGeom>
          <a:noFill/>
        </p:spPr>
        <p:txBody>
          <a:bodyPr wrap="square" numCol="1" rtlCol="0">
            <a:spAutoFit/>
          </a:bodyPr>
          <a:lstStyle/>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Raising the minimum star rating to 7 stars</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Updating </a:t>
            </a:r>
            <a:r>
              <a:rPr lang="en-AU" dirty="0" err="1">
                <a:latin typeface="Lato" panose="020F0502020204030203" pitchFamily="34" charset="77"/>
              </a:rPr>
              <a:t>NatHERS</a:t>
            </a:r>
            <a:r>
              <a:rPr lang="en-AU" dirty="0">
                <a:latin typeface="Lato" panose="020F0502020204030203" pitchFamily="34" charset="77"/>
              </a:rPr>
              <a:t> climate files &amp; recalibration of star bands</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Introduction of Whole-of-Home energy use for regulated appliances</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0" indent="0">
              <a:lnSpc>
                <a:spcPct val="120000"/>
              </a:lnSpc>
              <a:spcBef>
                <a:spcPts val="0"/>
              </a:spcBef>
              <a:buNone/>
            </a:pPr>
            <a:endPar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89001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a blue and black logo&#10;&#10;Description automatically generated">
            <a:extLst>
              <a:ext uri="{FF2B5EF4-FFF2-40B4-BE49-F238E27FC236}">
                <a16:creationId xmlns:a16="http://schemas.microsoft.com/office/drawing/2014/main" id="{B607EC11-C7DA-523B-CF10-C7BF7D248F05}"/>
              </a:ext>
            </a:extLst>
          </p:cNvPr>
          <p:cNvPicPr>
            <a:picLocks noChangeAspect="1"/>
          </p:cNvPicPr>
          <p:nvPr/>
        </p:nvPicPr>
        <p:blipFill>
          <a:blip r:embed="rId3"/>
          <a:stretch>
            <a:fillRect/>
          </a:stretch>
        </p:blipFill>
        <p:spPr>
          <a:xfrm>
            <a:off x="0" y="0"/>
            <a:ext cx="12191999" cy="6858000"/>
          </a:xfrm>
          <a:prstGeom prst="rect">
            <a:avLst/>
          </a:prstGeom>
        </p:spPr>
      </p:pic>
      <p:pic>
        <p:nvPicPr>
          <p:cNvPr id="5" name="Picture 4" descr="A logo for a company&#10;&#10;Description automatically generated">
            <a:extLst>
              <a:ext uri="{FF2B5EF4-FFF2-40B4-BE49-F238E27FC236}">
                <a16:creationId xmlns:a16="http://schemas.microsoft.com/office/drawing/2014/main" id="{144916A2-B41B-A7B8-3DB0-71573917CB6E}"/>
              </a:ext>
            </a:extLst>
          </p:cNvPr>
          <p:cNvPicPr>
            <a:picLocks noChangeAspect="1"/>
          </p:cNvPicPr>
          <p:nvPr/>
        </p:nvPicPr>
        <p:blipFill>
          <a:blip r:embed="rId4"/>
          <a:stretch>
            <a:fillRect/>
          </a:stretch>
        </p:blipFill>
        <p:spPr>
          <a:xfrm>
            <a:off x="790709" y="5986006"/>
            <a:ext cx="888565" cy="639767"/>
          </a:xfrm>
          <a:prstGeom prst="rect">
            <a:avLst/>
          </a:prstGeom>
        </p:spPr>
      </p:pic>
      <p:sp>
        <p:nvSpPr>
          <p:cNvPr id="6" name="TextBox 5">
            <a:extLst>
              <a:ext uri="{FF2B5EF4-FFF2-40B4-BE49-F238E27FC236}">
                <a16:creationId xmlns:a16="http://schemas.microsoft.com/office/drawing/2014/main" id="{4861CBDE-8758-F4F1-6261-0CDC43424E32}"/>
              </a:ext>
            </a:extLst>
          </p:cNvPr>
          <p:cNvSpPr txBox="1"/>
          <p:nvPr/>
        </p:nvSpPr>
        <p:spPr>
          <a:xfrm>
            <a:off x="778834" y="943246"/>
            <a:ext cx="10367221" cy="646331"/>
          </a:xfrm>
          <a:prstGeom prst="rect">
            <a:avLst/>
          </a:prstGeom>
          <a:noFill/>
        </p:spPr>
        <p:txBody>
          <a:bodyPr wrap="square" rtlCol="0">
            <a:spAutoFit/>
          </a:bodyPr>
          <a:lstStyle/>
          <a:p>
            <a:pPr marR="0" algn="l" rtl="0"/>
            <a:r>
              <a:rPr lang="en-AU" sz="5400"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Compliance pathways</a:t>
            </a:r>
            <a:endParaRPr lang="en-AU" sz="54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7" name="TextBox 6">
            <a:extLst>
              <a:ext uri="{FF2B5EF4-FFF2-40B4-BE49-F238E27FC236}">
                <a16:creationId xmlns:a16="http://schemas.microsoft.com/office/drawing/2014/main" id="{0E741E8A-E847-573D-0A3A-F127DF19215A}"/>
              </a:ext>
            </a:extLst>
          </p:cNvPr>
          <p:cNvSpPr txBox="1"/>
          <p:nvPr/>
        </p:nvSpPr>
        <p:spPr>
          <a:xfrm>
            <a:off x="790709" y="1589577"/>
            <a:ext cx="10699848" cy="748923"/>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To comply with the NCC, a building solution must meet the mandatory Performance Requirements of the NCC through:</a:t>
            </a:r>
          </a:p>
        </p:txBody>
      </p:sp>
      <p:sp>
        <p:nvSpPr>
          <p:cNvPr id="8" name="TextBox 7">
            <a:extLst>
              <a:ext uri="{FF2B5EF4-FFF2-40B4-BE49-F238E27FC236}">
                <a16:creationId xmlns:a16="http://schemas.microsoft.com/office/drawing/2014/main" id="{CBB4FDEC-1B37-596E-DD23-EF3A758C08C6}"/>
              </a:ext>
            </a:extLst>
          </p:cNvPr>
          <p:cNvSpPr txBox="1"/>
          <p:nvPr/>
        </p:nvSpPr>
        <p:spPr>
          <a:xfrm>
            <a:off x="790709" y="2666795"/>
            <a:ext cx="5376651" cy="2019655"/>
          </a:xfrm>
          <a:prstGeom prst="rect">
            <a:avLst/>
          </a:prstGeom>
          <a:noFill/>
        </p:spPr>
        <p:txBody>
          <a:bodyPr wrap="square" numCol="1" rtlCol="0">
            <a:spAutoFit/>
          </a:bodyPr>
          <a:lstStyle/>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A Performance Solution</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A Deemed-to-Satisfy Solution</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Or a combination of both</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0" indent="0">
              <a:lnSpc>
                <a:spcPct val="120000"/>
              </a:lnSpc>
              <a:spcBef>
                <a:spcPts val="0"/>
              </a:spcBef>
              <a:buNone/>
            </a:pPr>
            <a:endPar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pic>
        <p:nvPicPr>
          <p:cNvPr id="3" name="Picture 2" descr="A diagram of energy efficiency&#10;&#10;Description automatically generated">
            <a:extLst>
              <a:ext uri="{FF2B5EF4-FFF2-40B4-BE49-F238E27FC236}">
                <a16:creationId xmlns:a16="http://schemas.microsoft.com/office/drawing/2014/main" id="{8720C007-F896-7310-28AF-98719DA49E88}"/>
              </a:ext>
            </a:extLst>
          </p:cNvPr>
          <p:cNvPicPr>
            <a:picLocks noChangeAspect="1"/>
          </p:cNvPicPr>
          <p:nvPr/>
        </p:nvPicPr>
        <p:blipFill rotWithShape="1">
          <a:blip r:embed="rId5">
            <a:extLst>
              <a:ext uri="{28A0092B-C50C-407E-A947-70E740481C1C}">
                <a14:useLocalDpi xmlns:a14="http://schemas.microsoft.com/office/drawing/2010/main" val="0"/>
              </a:ext>
            </a:extLst>
          </a:blip>
          <a:srcRect l="12947" t="19259" r="12483" b="23179"/>
          <a:stretch/>
        </p:blipFill>
        <p:spPr>
          <a:xfrm>
            <a:off x="4391426" y="2338500"/>
            <a:ext cx="7111006" cy="3096706"/>
          </a:xfrm>
          <a:prstGeom prst="rect">
            <a:avLst/>
          </a:prstGeom>
        </p:spPr>
      </p:pic>
    </p:spTree>
    <p:extLst>
      <p:ext uri="{BB962C8B-B14F-4D97-AF65-F5344CB8AC3E}">
        <p14:creationId xmlns:p14="http://schemas.microsoft.com/office/powerpoint/2010/main" val="46740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background with a blue and black logo&#10;&#10;Description automatically generated">
            <a:extLst>
              <a:ext uri="{FF2B5EF4-FFF2-40B4-BE49-F238E27FC236}">
                <a16:creationId xmlns:a16="http://schemas.microsoft.com/office/drawing/2014/main" id="{E254550C-7F82-3B2E-60DB-B961BCF21EB4}"/>
              </a:ext>
            </a:extLst>
          </p:cNvPr>
          <p:cNvPicPr>
            <a:picLocks noChangeAspect="1"/>
          </p:cNvPicPr>
          <p:nvPr/>
        </p:nvPicPr>
        <p:blipFill>
          <a:blip r:embed="rId3"/>
          <a:stretch>
            <a:fillRect/>
          </a:stretch>
        </p:blipFill>
        <p:spPr>
          <a:xfrm>
            <a:off x="0" y="0"/>
            <a:ext cx="12191999" cy="6858000"/>
          </a:xfrm>
          <a:prstGeom prst="rect">
            <a:avLst/>
          </a:prstGeom>
        </p:spPr>
      </p:pic>
      <p:pic>
        <p:nvPicPr>
          <p:cNvPr id="10" name="Picture 9" descr="A logo for a company&#10;&#10;Description automatically generated">
            <a:extLst>
              <a:ext uri="{FF2B5EF4-FFF2-40B4-BE49-F238E27FC236}">
                <a16:creationId xmlns:a16="http://schemas.microsoft.com/office/drawing/2014/main" id="{63992DDF-A058-99AA-39BE-7B1A8C90C839}"/>
              </a:ext>
            </a:extLst>
          </p:cNvPr>
          <p:cNvPicPr>
            <a:picLocks noChangeAspect="1"/>
          </p:cNvPicPr>
          <p:nvPr/>
        </p:nvPicPr>
        <p:blipFill>
          <a:blip r:embed="rId4"/>
          <a:stretch>
            <a:fillRect/>
          </a:stretch>
        </p:blipFill>
        <p:spPr>
          <a:xfrm>
            <a:off x="790709" y="5986006"/>
            <a:ext cx="888565" cy="639767"/>
          </a:xfrm>
          <a:prstGeom prst="rect">
            <a:avLst/>
          </a:prstGeom>
        </p:spPr>
      </p:pic>
      <p:sp>
        <p:nvSpPr>
          <p:cNvPr id="11" name="TextBox 10">
            <a:extLst>
              <a:ext uri="{FF2B5EF4-FFF2-40B4-BE49-F238E27FC236}">
                <a16:creationId xmlns:a16="http://schemas.microsoft.com/office/drawing/2014/main" id="{CB6E11FC-0DA7-215F-34D0-3974E4EBD891}"/>
              </a:ext>
            </a:extLst>
          </p:cNvPr>
          <p:cNvSpPr txBox="1"/>
          <p:nvPr/>
        </p:nvSpPr>
        <p:spPr>
          <a:xfrm>
            <a:off x="778834" y="943246"/>
            <a:ext cx="10367221" cy="1200329"/>
          </a:xfrm>
          <a:prstGeom prst="rect">
            <a:avLst/>
          </a:prstGeom>
          <a:noFill/>
        </p:spPr>
        <p:txBody>
          <a:bodyPr wrap="square" rtlCol="0">
            <a:spAutoFit/>
          </a:bodyPr>
          <a:lstStyle/>
          <a:p>
            <a:pPr marR="0" algn="l" rtl="0"/>
            <a:r>
              <a:rPr lang="en-AU" sz="5400"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Benefits of Insulated Sandwich Panels in residential applications</a:t>
            </a:r>
            <a:endParaRPr lang="en-AU" sz="54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2" name="TextBox 11">
            <a:extLst>
              <a:ext uri="{FF2B5EF4-FFF2-40B4-BE49-F238E27FC236}">
                <a16:creationId xmlns:a16="http://schemas.microsoft.com/office/drawing/2014/main" id="{20BACE4F-F5F0-3CA7-AE13-BD25BB44CCFF}"/>
              </a:ext>
            </a:extLst>
          </p:cNvPr>
          <p:cNvSpPr txBox="1"/>
          <p:nvPr/>
        </p:nvSpPr>
        <p:spPr>
          <a:xfrm>
            <a:off x="790709" y="2203428"/>
            <a:ext cx="5203691" cy="1405513"/>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Insulated panel roofing and walling systems have gained significant popularity in residential applications due to their numerous benefits, which include:</a:t>
            </a:r>
          </a:p>
        </p:txBody>
      </p:sp>
      <p:sp>
        <p:nvSpPr>
          <p:cNvPr id="13" name="TextBox 12">
            <a:extLst>
              <a:ext uri="{FF2B5EF4-FFF2-40B4-BE49-F238E27FC236}">
                <a16:creationId xmlns:a16="http://schemas.microsoft.com/office/drawing/2014/main" id="{D6AD650E-9770-9983-E931-AA1480BE11A3}"/>
              </a:ext>
            </a:extLst>
          </p:cNvPr>
          <p:cNvSpPr txBox="1"/>
          <p:nvPr/>
        </p:nvSpPr>
        <p:spPr>
          <a:xfrm>
            <a:off x="790709" y="3668794"/>
            <a:ext cx="5376651" cy="2019655"/>
          </a:xfrm>
          <a:prstGeom prst="rect">
            <a:avLst/>
          </a:prstGeom>
          <a:noFill/>
        </p:spPr>
        <p:txBody>
          <a:bodyPr wrap="square" numCol="1" rtlCol="0">
            <a:spAutoFit/>
          </a:bodyPr>
          <a:lstStyle/>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Enhanced Energy Efficiency</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Improved Comfort</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Environmental Benefits</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0" indent="0">
              <a:lnSpc>
                <a:spcPct val="120000"/>
              </a:lnSpc>
              <a:spcBef>
                <a:spcPts val="0"/>
              </a:spcBef>
              <a:buNone/>
            </a:pPr>
            <a:endPar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pic>
        <p:nvPicPr>
          <p:cNvPr id="15" name="Picture 14" descr="A diagram of different types of material&#10;&#10;Description automatically generated">
            <a:extLst>
              <a:ext uri="{FF2B5EF4-FFF2-40B4-BE49-F238E27FC236}">
                <a16:creationId xmlns:a16="http://schemas.microsoft.com/office/drawing/2014/main" id="{32CD0E53-872A-B524-F23B-618FA44D781A}"/>
              </a:ext>
            </a:extLst>
          </p:cNvPr>
          <p:cNvPicPr>
            <a:picLocks noChangeAspect="1"/>
          </p:cNvPicPr>
          <p:nvPr/>
        </p:nvPicPr>
        <p:blipFill rotWithShape="1">
          <a:blip r:embed="rId5">
            <a:extLst>
              <a:ext uri="{28A0092B-C50C-407E-A947-70E740481C1C}">
                <a14:useLocalDpi xmlns:a14="http://schemas.microsoft.com/office/drawing/2010/main" val="0"/>
              </a:ext>
            </a:extLst>
          </a:blip>
          <a:srcRect l="8787" t="54961" r="7622" b="7161"/>
          <a:stretch/>
        </p:blipFill>
        <p:spPr>
          <a:xfrm>
            <a:off x="5965012" y="1986845"/>
            <a:ext cx="5507934" cy="3530477"/>
          </a:xfrm>
          <a:prstGeom prst="rect">
            <a:avLst/>
          </a:prstGeom>
        </p:spPr>
      </p:pic>
    </p:spTree>
    <p:extLst>
      <p:ext uri="{BB962C8B-B14F-4D97-AF65-F5344CB8AC3E}">
        <p14:creationId xmlns:p14="http://schemas.microsoft.com/office/powerpoint/2010/main" val="177186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hite background with a blue and black logo&#10;&#10;Description automatically generated">
            <a:extLst>
              <a:ext uri="{FF2B5EF4-FFF2-40B4-BE49-F238E27FC236}">
                <a16:creationId xmlns:a16="http://schemas.microsoft.com/office/drawing/2014/main" id="{33A9EFA5-9739-DE80-E4E2-FFB70D9DC932}"/>
              </a:ext>
            </a:extLst>
          </p:cNvPr>
          <p:cNvPicPr>
            <a:picLocks noChangeAspect="1"/>
          </p:cNvPicPr>
          <p:nvPr/>
        </p:nvPicPr>
        <p:blipFill>
          <a:blip r:embed="rId3"/>
          <a:stretch>
            <a:fillRect/>
          </a:stretch>
        </p:blipFill>
        <p:spPr>
          <a:xfrm>
            <a:off x="0" y="0"/>
            <a:ext cx="12191999" cy="6858000"/>
          </a:xfrm>
          <a:prstGeom prst="rect">
            <a:avLst/>
          </a:prstGeom>
        </p:spPr>
      </p:pic>
      <p:pic>
        <p:nvPicPr>
          <p:cNvPr id="12" name="Picture 11" descr="A logo for a company&#10;&#10;Description automatically generated">
            <a:extLst>
              <a:ext uri="{FF2B5EF4-FFF2-40B4-BE49-F238E27FC236}">
                <a16:creationId xmlns:a16="http://schemas.microsoft.com/office/drawing/2014/main" id="{07A84140-8F2D-37C7-009C-E2ECAE717E8F}"/>
              </a:ext>
            </a:extLst>
          </p:cNvPr>
          <p:cNvPicPr>
            <a:picLocks noChangeAspect="1"/>
          </p:cNvPicPr>
          <p:nvPr/>
        </p:nvPicPr>
        <p:blipFill>
          <a:blip r:embed="rId4"/>
          <a:stretch>
            <a:fillRect/>
          </a:stretch>
        </p:blipFill>
        <p:spPr>
          <a:xfrm>
            <a:off x="790709" y="5986006"/>
            <a:ext cx="888565" cy="639767"/>
          </a:xfrm>
          <a:prstGeom prst="rect">
            <a:avLst/>
          </a:prstGeom>
        </p:spPr>
      </p:pic>
      <p:sp>
        <p:nvSpPr>
          <p:cNvPr id="13" name="TextBox 12">
            <a:extLst>
              <a:ext uri="{FF2B5EF4-FFF2-40B4-BE49-F238E27FC236}">
                <a16:creationId xmlns:a16="http://schemas.microsoft.com/office/drawing/2014/main" id="{A129DA78-C6EA-84EA-246D-E08DF6BBC68A}"/>
              </a:ext>
            </a:extLst>
          </p:cNvPr>
          <p:cNvSpPr txBox="1"/>
          <p:nvPr/>
        </p:nvSpPr>
        <p:spPr>
          <a:xfrm>
            <a:off x="778834" y="943246"/>
            <a:ext cx="10367221" cy="1200329"/>
          </a:xfrm>
          <a:prstGeom prst="rect">
            <a:avLst/>
          </a:prstGeom>
          <a:noFill/>
        </p:spPr>
        <p:txBody>
          <a:bodyPr wrap="square" rtlCol="0">
            <a:spAutoFit/>
          </a:bodyPr>
          <a:lstStyle/>
          <a:p>
            <a:pPr marR="0" algn="l" rtl="0"/>
            <a:r>
              <a:rPr lang="en-AU" sz="5400"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Insulated Sandwich Panels and NCC 2022 Energy Efficiency </a:t>
            </a:r>
            <a:endParaRPr lang="en-AU" sz="54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5" name="TextBox 14">
            <a:extLst>
              <a:ext uri="{FF2B5EF4-FFF2-40B4-BE49-F238E27FC236}">
                <a16:creationId xmlns:a16="http://schemas.microsoft.com/office/drawing/2014/main" id="{847388F9-4AAE-B43F-646A-9353B4E96396}"/>
              </a:ext>
            </a:extLst>
          </p:cNvPr>
          <p:cNvSpPr txBox="1"/>
          <p:nvPr/>
        </p:nvSpPr>
        <p:spPr>
          <a:xfrm>
            <a:off x="790709" y="2072130"/>
            <a:ext cx="4898891" cy="4081758"/>
          </a:xfrm>
          <a:prstGeom prst="rect">
            <a:avLst/>
          </a:prstGeom>
          <a:noFill/>
        </p:spPr>
        <p:txBody>
          <a:bodyPr wrap="square" numCol="1" rtlCol="0">
            <a:spAutoFit/>
          </a:bodyPr>
          <a:lstStyle/>
          <a:p>
            <a:pPr marL="285750" indent="-285750">
              <a:lnSpc>
                <a:spcPct val="100000"/>
              </a:lnSpc>
              <a:spcBef>
                <a:spcPts val="0"/>
              </a:spcBef>
              <a:buFont typeface="Arial" panose="020B0604020202020204" pitchFamily="34" charset="0"/>
              <a:buChar char="•"/>
            </a:pPr>
            <a:r>
              <a:rPr lang="en-AU" sz="1600" dirty="0">
                <a:latin typeface="Lato" panose="020F0502020204030203" pitchFamily="34" charset="77"/>
              </a:rPr>
              <a:t>ISP roofing is an all-in-one system, resulting in a thinner roof/ceiling compared to conventional methods</a:t>
            </a:r>
          </a:p>
          <a:p>
            <a:pPr marL="285750" indent="-285750">
              <a:lnSpc>
                <a:spcPct val="100000"/>
              </a:lnSpc>
              <a:spcBef>
                <a:spcPts val="0"/>
              </a:spcBef>
              <a:buFont typeface="Arial" panose="020B0604020202020204" pitchFamily="34" charset="0"/>
              <a:buChar char="•"/>
            </a:pPr>
            <a:endParaRPr lang="en-AU" sz="1600"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sz="1600" dirty="0">
                <a:latin typeface="Lato" panose="020F0502020204030203" pitchFamily="34" charset="77"/>
              </a:rPr>
              <a:t>Application of ISPs have been expanded from </a:t>
            </a:r>
            <a:r>
              <a:rPr lang="en-AU" sz="1600" dirty="0" err="1">
                <a:latin typeface="Lato" panose="020F0502020204030203" pitchFamily="34" charset="77"/>
              </a:rPr>
              <a:t>coldroom</a:t>
            </a:r>
            <a:r>
              <a:rPr lang="en-AU" sz="1600" dirty="0">
                <a:latin typeface="Lato" panose="020F0502020204030203" pitchFamily="34" charset="77"/>
              </a:rPr>
              <a:t> and freezers to commercial, industrial, and residential buildings</a:t>
            </a:r>
          </a:p>
          <a:p>
            <a:pPr marL="285750" indent="-285750">
              <a:lnSpc>
                <a:spcPct val="100000"/>
              </a:lnSpc>
              <a:spcBef>
                <a:spcPts val="0"/>
              </a:spcBef>
              <a:buFont typeface="Arial" panose="020B0604020202020204" pitchFamily="34" charset="0"/>
              <a:buChar char="•"/>
            </a:pPr>
            <a:endParaRPr lang="en-AU" sz="1600"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sz="1600" dirty="0">
                <a:latin typeface="Lato" panose="020F0502020204030203" pitchFamily="34" charset="77"/>
              </a:rPr>
              <a:t>Using NCC 2022 Elemental </a:t>
            </a:r>
            <a:r>
              <a:rPr lang="en-AU" sz="1600" dirty="0" err="1">
                <a:latin typeface="Lato" panose="020F0502020204030203" pitchFamily="34" charset="77"/>
              </a:rPr>
              <a:t>DtS</a:t>
            </a:r>
            <a:r>
              <a:rPr lang="en-AU" sz="1600" dirty="0">
                <a:latin typeface="Lato" panose="020F0502020204030203" pitchFamily="34" charset="77"/>
              </a:rPr>
              <a:t> tables to design ISP roofing results in panel thickness reduced by 10 to 40%</a:t>
            </a:r>
          </a:p>
          <a:p>
            <a:pPr marL="285750" indent="-285750">
              <a:lnSpc>
                <a:spcPct val="100000"/>
              </a:lnSpc>
              <a:spcBef>
                <a:spcPts val="0"/>
              </a:spcBef>
              <a:buFont typeface="Arial" panose="020B0604020202020204" pitchFamily="34" charset="0"/>
              <a:buChar char="•"/>
            </a:pPr>
            <a:endParaRPr lang="en-AU" sz="1600"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sz="1600" dirty="0">
                <a:latin typeface="Lato" panose="020F0502020204030203" pitchFamily="34" charset="77"/>
              </a:rPr>
              <a:t>Examples of ISP roofs in NCC 2019 vs. NCC 2022 in different climate zones:</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0" indent="0">
              <a:lnSpc>
                <a:spcPct val="120000"/>
              </a:lnSpc>
              <a:spcBef>
                <a:spcPts val="0"/>
              </a:spcBef>
              <a:buNone/>
            </a:pPr>
            <a:endPar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pic>
        <p:nvPicPr>
          <p:cNvPr id="18" name="Picture 17" descr="A screenshot of a computer&#10;&#10;Description automatically generated">
            <a:extLst>
              <a:ext uri="{FF2B5EF4-FFF2-40B4-BE49-F238E27FC236}">
                <a16:creationId xmlns:a16="http://schemas.microsoft.com/office/drawing/2014/main" id="{40C3C312-08AC-8A6F-EF56-5697CB19F303}"/>
              </a:ext>
            </a:extLst>
          </p:cNvPr>
          <p:cNvPicPr>
            <a:picLocks noChangeAspect="1"/>
          </p:cNvPicPr>
          <p:nvPr/>
        </p:nvPicPr>
        <p:blipFill rotWithShape="1">
          <a:blip r:embed="rId5">
            <a:extLst>
              <a:ext uri="{28A0092B-C50C-407E-A947-70E740481C1C}">
                <a14:useLocalDpi xmlns:a14="http://schemas.microsoft.com/office/drawing/2010/main" val="0"/>
              </a:ext>
            </a:extLst>
          </a:blip>
          <a:srcRect l="16939" t="8066" r="15919" b="17201"/>
          <a:stretch/>
        </p:blipFill>
        <p:spPr>
          <a:xfrm>
            <a:off x="5836519" y="1987025"/>
            <a:ext cx="5734592" cy="3600975"/>
          </a:xfrm>
          <a:prstGeom prst="rect">
            <a:avLst/>
          </a:prstGeom>
        </p:spPr>
      </p:pic>
    </p:spTree>
    <p:extLst>
      <p:ext uri="{BB962C8B-B14F-4D97-AF65-F5344CB8AC3E}">
        <p14:creationId xmlns:p14="http://schemas.microsoft.com/office/powerpoint/2010/main" val="42577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brochure&#10;&#10;Description automatically generated">
            <a:extLst>
              <a:ext uri="{FF2B5EF4-FFF2-40B4-BE49-F238E27FC236}">
                <a16:creationId xmlns:a16="http://schemas.microsoft.com/office/drawing/2014/main" id="{699A10B3-1426-927D-37F0-B81B56271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Picture 8" descr="A logo for a company&#10;&#10;Description automatically generated">
            <a:extLst>
              <a:ext uri="{FF2B5EF4-FFF2-40B4-BE49-F238E27FC236}">
                <a16:creationId xmlns:a16="http://schemas.microsoft.com/office/drawing/2014/main" id="{4E06F051-0F32-8DE9-5BAE-CA8BCBDB1AE0}"/>
              </a:ext>
            </a:extLst>
          </p:cNvPr>
          <p:cNvPicPr>
            <a:picLocks noChangeAspect="1"/>
          </p:cNvPicPr>
          <p:nvPr/>
        </p:nvPicPr>
        <p:blipFill>
          <a:blip r:embed="rId4"/>
          <a:stretch>
            <a:fillRect/>
          </a:stretch>
        </p:blipFill>
        <p:spPr>
          <a:xfrm>
            <a:off x="790709" y="5986006"/>
            <a:ext cx="888565" cy="639767"/>
          </a:xfrm>
          <a:prstGeom prst="rect">
            <a:avLst/>
          </a:prstGeom>
        </p:spPr>
      </p:pic>
      <p:sp>
        <p:nvSpPr>
          <p:cNvPr id="10" name="TextBox 9">
            <a:extLst>
              <a:ext uri="{FF2B5EF4-FFF2-40B4-BE49-F238E27FC236}">
                <a16:creationId xmlns:a16="http://schemas.microsoft.com/office/drawing/2014/main" id="{46F29DB4-450D-4DAB-B960-10DFCF290A6B}"/>
              </a:ext>
            </a:extLst>
          </p:cNvPr>
          <p:cNvSpPr txBox="1"/>
          <p:nvPr/>
        </p:nvSpPr>
        <p:spPr>
          <a:xfrm>
            <a:off x="778834" y="943246"/>
            <a:ext cx="10367221" cy="646331"/>
          </a:xfrm>
          <a:prstGeom prst="rect">
            <a:avLst/>
          </a:prstGeom>
          <a:noFill/>
        </p:spPr>
        <p:txBody>
          <a:bodyPr wrap="square" rtlCol="0">
            <a:spAutoFit/>
          </a:bodyPr>
          <a:lstStyle/>
          <a:p>
            <a:pPr marR="0" algn="l" rtl="0"/>
            <a:r>
              <a:rPr lang="en-AU" sz="5400"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Condensation Management</a:t>
            </a:r>
            <a:endParaRPr lang="en-AU" sz="54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1" name="TextBox 10">
            <a:extLst>
              <a:ext uri="{FF2B5EF4-FFF2-40B4-BE49-F238E27FC236}">
                <a16:creationId xmlns:a16="http://schemas.microsoft.com/office/drawing/2014/main" id="{1362DCFA-842D-113C-3A14-F9F42B751DF5}"/>
              </a:ext>
            </a:extLst>
          </p:cNvPr>
          <p:cNvSpPr txBox="1"/>
          <p:nvPr/>
        </p:nvSpPr>
        <p:spPr>
          <a:xfrm>
            <a:off x="790709" y="1589577"/>
            <a:ext cx="4898891" cy="3958648"/>
          </a:xfrm>
          <a:prstGeom prst="rect">
            <a:avLst/>
          </a:prstGeom>
          <a:noFill/>
        </p:spPr>
        <p:txBody>
          <a:bodyPr wrap="square" numCol="1" rtlCol="0">
            <a:spAutoFit/>
          </a:bodyPr>
          <a:lstStyle/>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Greater building airtightness and energy efficiency can raise the risk of condensation, unless detailed correctly</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NCC 2022 introduces measures to mitigate condensation, including minimum roof space ventilation</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Insulated Sandwich Panel roofs are exempt from the roof space ventilation requirements of NCC 2022, as they can help reduce the likelihood of condensation</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0" indent="0">
              <a:lnSpc>
                <a:spcPct val="120000"/>
              </a:lnSpc>
              <a:spcBef>
                <a:spcPts val="0"/>
              </a:spcBef>
              <a:buNone/>
            </a:pPr>
            <a:endPar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1825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house&#10;&#10;Description automatically generated">
            <a:extLst>
              <a:ext uri="{FF2B5EF4-FFF2-40B4-BE49-F238E27FC236}">
                <a16:creationId xmlns:a16="http://schemas.microsoft.com/office/drawing/2014/main" id="{A42E3415-20B2-F8A5-425A-13D223268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8" name="TextBox 7">
            <a:extLst>
              <a:ext uri="{FF2B5EF4-FFF2-40B4-BE49-F238E27FC236}">
                <a16:creationId xmlns:a16="http://schemas.microsoft.com/office/drawing/2014/main" id="{47CE3EBE-20CE-EF88-59BF-1E14313C04CD}"/>
              </a:ext>
            </a:extLst>
          </p:cNvPr>
          <p:cNvSpPr txBox="1"/>
          <p:nvPr/>
        </p:nvSpPr>
        <p:spPr>
          <a:xfrm>
            <a:off x="778834" y="943246"/>
            <a:ext cx="10367221" cy="646331"/>
          </a:xfrm>
          <a:prstGeom prst="rect">
            <a:avLst/>
          </a:prstGeom>
          <a:noFill/>
        </p:spPr>
        <p:txBody>
          <a:bodyPr wrap="square" rtlCol="0">
            <a:spAutoFit/>
          </a:bodyPr>
          <a:lstStyle/>
          <a:p>
            <a:pPr marR="0" algn="l" rtl="0"/>
            <a:r>
              <a:rPr lang="en-AU" sz="5400"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Thermal bridging mitigations</a:t>
            </a:r>
            <a:endParaRPr lang="en-AU" sz="54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9" name="TextBox 8">
            <a:extLst>
              <a:ext uri="{FF2B5EF4-FFF2-40B4-BE49-F238E27FC236}">
                <a16:creationId xmlns:a16="http://schemas.microsoft.com/office/drawing/2014/main" id="{10D29C3A-867E-930D-DF30-6D968EA2E64F}"/>
              </a:ext>
            </a:extLst>
          </p:cNvPr>
          <p:cNvSpPr txBox="1"/>
          <p:nvPr/>
        </p:nvSpPr>
        <p:spPr>
          <a:xfrm>
            <a:off x="790709" y="1589577"/>
            <a:ext cx="4695691" cy="4235647"/>
          </a:xfrm>
          <a:prstGeom prst="rect">
            <a:avLst/>
          </a:prstGeom>
          <a:noFill/>
        </p:spPr>
        <p:txBody>
          <a:bodyPr wrap="square" numCol="1" rtlCol="0">
            <a:spAutoFit/>
          </a:bodyPr>
          <a:lstStyle/>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NCC 2022 includes provisions to address thermal bridging in residential applications</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ISP roofing and walling products reduce thermal bridging due to continuous insulation and airtight joints and are exempt from thermal bridging measures.</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dirty="0">
                <a:latin typeface="Lato" panose="020F0502020204030203" pitchFamily="34" charset="77"/>
              </a:rPr>
              <a:t>Insulating core must comply with AS/NZS 4859.1:2018, and Total R-Value of ISP must be determined per AS/NZS 4859.2:2018.</a:t>
            </a:r>
          </a:p>
          <a:p>
            <a:pPr marL="285750" indent="-285750">
              <a:lnSpc>
                <a:spcPct val="100000"/>
              </a:lnSpc>
              <a:spcBef>
                <a:spcPts val="0"/>
              </a:spcBef>
              <a:buFont typeface="Arial" panose="020B0604020202020204" pitchFamily="34" charset="0"/>
              <a:buChar char="•"/>
            </a:pPr>
            <a:endParaRPr lang="en-AU" dirty="0">
              <a:latin typeface="Lato" panose="020F0502020204030203" pitchFamily="34" charset="77"/>
            </a:endParaRPr>
          </a:p>
          <a:p>
            <a:pPr marL="0" indent="0">
              <a:lnSpc>
                <a:spcPct val="120000"/>
              </a:lnSpc>
              <a:spcBef>
                <a:spcPts val="0"/>
              </a:spcBef>
              <a:buNone/>
            </a:pPr>
            <a:endPar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pic>
        <p:nvPicPr>
          <p:cNvPr id="12" name="Picture 11" descr="A logo for a company&#10;&#10;Description automatically generated">
            <a:extLst>
              <a:ext uri="{FF2B5EF4-FFF2-40B4-BE49-F238E27FC236}">
                <a16:creationId xmlns:a16="http://schemas.microsoft.com/office/drawing/2014/main" id="{62A86396-7420-9CDA-8CF7-60DDDBAD51B3}"/>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301955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E1AECA5D80BC458E33A67BC4745549" ma:contentTypeVersion="17" ma:contentTypeDescription="Create a new document." ma:contentTypeScope="" ma:versionID="930a78fac876db225c29b7aeed87a854">
  <xsd:schema xmlns:xsd="http://www.w3.org/2001/XMLSchema" xmlns:xs="http://www.w3.org/2001/XMLSchema" xmlns:p="http://schemas.microsoft.com/office/2006/metadata/properties" xmlns:ns2="7b908c4f-0f3a-4f42-825c-b60d611e09c2" xmlns:ns3="4adceb62-ef84-4abb-aa9c-7102cb8fdd45" targetNamespace="http://schemas.microsoft.com/office/2006/metadata/properties" ma:root="true" ma:fieldsID="aed7927544f5646061f48d8e856c4caf" ns2:_="" ns3:_="">
    <xsd:import namespace="7b908c4f-0f3a-4f42-825c-b60d611e09c2"/>
    <xsd:import namespace="4adceb62-ef84-4abb-aa9c-7102cb8fdd4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908c4f-0f3a-4f42-825c-b60d611e09c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bf47a-f6ca-4b6c-a896-b8359ca3f11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dceb62-ef84-4abb-aa9c-7102cb8fdd4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53d88f8-a8df-4ec0-b05e-efe4e8f30118}" ma:internalName="TaxCatchAll" ma:showField="CatchAllData" ma:web="4adceb62-ef84-4abb-aa9c-7102cb8fdd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adceb62-ef84-4abb-aa9c-7102cb8fdd45" xsi:nil="true"/>
    <lcf76f155ced4ddcb4097134ff3c332f xmlns="7b908c4f-0f3a-4f42-825c-b60d611e09c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A37AD91-FBA7-41B4-99DD-AD75CD1B4A2B}"/>
</file>

<file path=customXml/itemProps2.xml><?xml version="1.0" encoding="utf-8"?>
<ds:datastoreItem xmlns:ds="http://schemas.openxmlformats.org/officeDocument/2006/customXml" ds:itemID="{EA99841E-D970-4B33-89DD-BDC608BB3301}"/>
</file>

<file path=customXml/itemProps3.xml><?xml version="1.0" encoding="utf-8"?>
<ds:datastoreItem xmlns:ds="http://schemas.openxmlformats.org/officeDocument/2006/customXml" ds:itemID="{B0474318-42EE-43FE-AB05-29BF010B39E3}"/>
</file>

<file path=docProps/app.xml><?xml version="1.0" encoding="utf-8"?>
<Properties xmlns="http://schemas.openxmlformats.org/officeDocument/2006/extended-properties" xmlns:vt="http://schemas.openxmlformats.org/officeDocument/2006/docPropsVTypes">
  <TotalTime>1215</TotalTime>
  <Words>712</Words>
  <Application>Microsoft Office PowerPoint</Application>
  <PresentationFormat>Widescreen</PresentationFormat>
  <Paragraphs>81</Paragraphs>
  <Slides>11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Calibri</vt:lpstr>
      <vt:lpstr>Calibri Light</vt:lpstr>
      <vt:lpstr>Gotham Bold</vt:lpstr>
      <vt:lpstr>Gotham Light</vt:lpstr>
      <vt:lpstr>Lato</vt:lpstr>
      <vt:lpstr>Lato Black</vt:lpstr>
      <vt:lpstr>Lato Light</vt:lpstr>
      <vt:lpstr>Lato Medium</vt:lpstr>
      <vt:lpstr>Office Theme</vt:lpstr>
      <vt:lpstr> INSULATED SANDWICH PANELS  &amp;  RESIDENTIAL ENERGY EFFICIENCY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INSULATED SANDWICH PANELS  &amp;  RESIDENTIAL ENERGY EFFICIENCY</dc:title>
  <dc:creator>Homeira Aryanpad</dc:creator>
  <cp:lastModifiedBy>Lane, Kate</cp:lastModifiedBy>
  <cp:revision>33</cp:revision>
  <dcterms:created xsi:type="dcterms:W3CDTF">2023-10-18T03:45:23Z</dcterms:created>
  <dcterms:modified xsi:type="dcterms:W3CDTF">2023-10-26T06:44:44Z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0x01010096E1AECA5D80BC458E33A67BC4745549</vt:lpwstr>
  </property>
</Properties>
</file>