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81" r:id="rId3"/>
    <p:sldId id="272" r:id="rId4"/>
    <p:sldId id="285" r:id="rId5"/>
    <p:sldId id="282" r:id="rId6"/>
    <p:sldId id="287" r:id="rId7"/>
    <p:sldId id="288" r:id="rId8"/>
    <p:sldId id="289" r:id="rId9"/>
    <p:sldId id="291" r:id="rId10"/>
    <p:sldId id="316" r:id="rId11"/>
    <p:sldId id="292" r:id="rId12"/>
    <p:sldId id="293" r:id="rId13"/>
    <p:sldId id="294" r:id="rId14"/>
    <p:sldId id="295" r:id="rId15"/>
    <p:sldId id="296" r:id="rId16"/>
    <p:sldId id="326" r:id="rId17"/>
    <p:sldId id="297" r:id="rId18"/>
    <p:sldId id="317" r:id="rId19"/>
    <p:sldId id="298" r:id="rId20"/>
    <p:sldId id="299" r:id="rId21"/>
    <p:sldId id="327" r:id="rId22"/>
    <p:sldId id="328" r:id="rId23"/>
    <p:sldId id="300" r:id="rId24"/>
    <p:sldId id="301" r:id="rId25"/>
    <p:sldId id="302" r:id="rId26"/>
    <p:sldId id="303" r:id="rId27"/>
    <p:sldId id="304" r:id="rId28"/>
    <p:sldId id="308" r:id="rId29"/>
    <p:sldId id="310" r:id="rId30"/>
    <p:sldId id="311" r:id="rId31"/>
    <p:sldId id="312" r:id="rId32"/>
    <p:sldId id="267" r:id="rId33"/>
  </p:sldIdLst>
  <p:sldSz cx="12192000" cy="6858000"/>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00467F"/>
    <a:srgbClr val="00477F"/>
    <a:srgbClr val="00467E"/>
    <a:srgbClr val="FFFFFF"/>
    <a:srgbClr val="225F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19"/>
    <p:restoredTop sz="85311" autoAdjust="0"/>
  </p:normalViewPr>
  <p:slideViewPr>
    <p:cSldViewPr snapToGrid="0">
      <p:cViewPr varScale="1">
        <p:scale>
          <a:sx n="91" d="100"/>
          <a:sy n="91" d="100"/>
        </p:scale>
        <p:origin x="834"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B7141853-B1B1-4430-A745-7B20446733BD}" type="datetimeFigureOut">
              <a:rPr lang="en-AU" smtClean="0"/>
              <a:t>5/09/2023</a:t>
            </a:fld>
            <a:endParaRPr lang="en-AU"/>
          </a:p>
        </p:txBody>
      </p:sp>
      <p:sp>
        <p:nvSpPr>
          <p:cNvPr id="4" name="Slide Image Placeholder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8B79405-B0EF-408B-8DAE-E7E96E77BC45}" type="slidenum">
              <a:rPr lang="en-AU" smtClean="0"/>
              <a:t>‹#›</a:t>
            </a:fld>
            <a:endParaRPr lang="en-AU"/>
          </a:p>
        </p:txBody>
      </p:sp>
    </p:spTree>
    <p:extLst>
      <p:ext uri="{BB962C8B-B14F-4D97-AF65-F5344CB8AC3E}">
        <p14:creationId xmlns:p14="http://schemas.microsoft.com/office/powerpoint/2010/main" val="317326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highlight>
                <a:srgbClr val="FFFF00"/>
              </a:highlight>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a:t>
            </a:fld>
            <a:endParaRPr lang="en-AU"/>
          </a:p>
        </p:txBody>
      </p:sp>
    </p:spTree>
    <p:extLst>
      <p:ext uri="{BB962C8B-B14F-4D97-AF65-F5344CB8AC3E}">
        <p14:creationId xmlns:p14="http://schemas.microsoft.com/office/powerpoint/2010/main" val="3268453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10</a:t>
            </a:fld>
            <a:endParaRPr lang="en-AU"/>
          </a:p>
        </p:txBody>
      </p:sp>
    </p:spTree>
    <p:extLst>
      <p:ext uri="{BB962C8B-B14F-4D97-AF65-F5344CB8AC3E}">
        <p14:creationId xmlns:p14="http://schemas.microsoft.com/office/powerpoint/2010/main" val="3086720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11</a:t>
            </a:fld>
            <a:endParaRPr lang="en-AU"/>
          </a:p>
        </p:txBody>
      </p:sp>
    </p:spTree>
    <p:extLst>
      <p:ext uri="{BB962C8B-B14F-4D97-AF65-F5344CB8AC3E}">
        <p14:creationId xmlns:p14="http://schemas.microsoft.com/office/powerpoint/2010/main" val="4203906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12</a:t>
            </a:fld>
            <a:endParaRPr lang="en-AU"/>
          </a:p>
        </p:txBody>
      </p:sp>
    </p:spTree>
    <p:extLst>
      <p:ext uri="{BB962C8B-B14F-4D97-AF65-F5344CB8AC3E}">
        <p14:creationId xmlns:p14="http://schemas.microsoft.com/office/powerpoint/2010/main" val="765165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13</a:t>
            </a:fld>
            <a:endParaRPr lang="en-AU"/>
          </a:p>
        </p:txBody>
      </p:sp>
    </p:spTree>
    <p:extLst>
      <p:ext uri="{BB962C8B-B14F-4D97-AF65-F5344CB8AC3E}">
        <p14:creationId xmlns:p14="http://schemas.microsoft.com/office/powerpoint/2010/main" val="1660076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14</a:t>
            </a:fld>
            <a:endParaRPr lang="en-AU"/>
          </a:p>
        </p:txBody>
      </p:sp>
    </p:spTree>
    <p:extLst>
      <p:ext uri="{BB962C8B-B14F-4D97-AF65-F5344CB8AC3E}">
        <p14:creationId xmlns:p14="http://schemas.microsoft.com/office/powerpoint/2010/main" val="3664172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15</a:t>
            </a:fld>
            <a:endParaRPr lang="en-AU"/>
          </a:p>
        </p:txBody>
      </p:sp>
    </p:spTree>
    <p:extLst>
      <p:ext uri="{BB962C8B-B14F-4D97-AF65-F5344CB8AC3E}">
        <p14:creationId xmlns:p14="http://schemas.microsoft.com/office/powerpoint/2010/main" val="2449913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24"/>
              </a:spcAft>
            </a:pPr>
            <a:endParaRPr lang="en-AU"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16</a:t>
            </a:fld>
            <a:endParaRPr lang="en-AU"/>
          </a:p>
        </p:txBody>
      </p:sp>
    </p:spTree>
    <p:extLst>
      <p:ext uri="{BB962C8B-B14F-4D97-AF65-F5344CB8AC3E}">
        <p14:creationId xmlns:p14="http://schemas.microsoft.com/office/powerpoint/2010/main" val="2376096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17</a:t>
            </a:fld>
            <a:endParaRPr lang="en-AU"/>
          </a:p>
        </p:txBody>
      </p:sp>
    </p:spTree>
    <p:extLst>
      <p:ext uri="{BB962C8B-B14F-4D97-AF65-F5344CB8AC3E}">
        <p14:creationId xmlns:p14="http://schemas.microsoft.com/office/powerpoint/2010/main" val="743728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24"/>
              </a:spcAft>
            </a:pPr>
            <a:endParaRPr lang="en-AU"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18</a:t>
            </a:fld>
            <a:endParaRPr lang="en-AU"/>
          </a:p>
        </p:txBody>
      </p:sp>
    </p:spTree>
    <p:extLst>
      <p:ext uri="{BB962C8B-B14F-4D97-AF65-F5344CB8AC3E}">
        <p14:creationId xmlns:p14="http://schemas.microsoft.com/office/powerpoint/2010/main" val="1751971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19</a:t>
            </a:fld>
            <a:endParaRPr lang="en-AU"/>
          </a:p>
        </p:txBody>
      </p:sp>
    </p:spTree>
    <p:extLst>
      <p:ext uri="{BB962C8B-B14F-4D97-AF65-F5344CB8AC3E}">
        <p14:creationId xmlns:p14="http://schemas.microsoft.com/office/powerpoint/2010/main" val="342963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highlight>
                  <a:srgbClr val="FFFF00"/>
                </a:highlight>
              </a:rPr>
              <a:t>The presentation is the result of a collaboration between the Australian Steel Institute and National Association of Steel Framed Housing</a:t>
            </a:r>
            <a:endParaRPr lang="en-AU" dirty="0"/>
          </a:p>
          <a:p>
            <a:pPr algn="just">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2</a:t>
            </a:fld>
            <a:endParaRPr lang="en-AU"/>
          </a:p>
        </p:txBody>
      </p:sp>
    </p:spTree>
    <p:extLst>
      <p:ext uri="{BB962C8B-B14F-4D97-AF65-F5344CB8AC3E}">
        <p14:creationId xmlns:p14="http://schemas.microsoft.com/office/powerpoint/2010/main" val="124699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20</a:t>
            </a:fld>
            <a:endParaRPr lang="en-AU"/>
          </a:p>
        </p:txBody>
      </p:sp>
    </p:spTree>
    <p:extLst>
      <p:ext uri="{BB962C8B-B14F-4D97-AF65-F5344CB8AC3E}">
        <p14:creationId xmlns:p14="http://schemas.microsoft.com/office/powerpoint/2010/main" val="1098791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21</a:t>
            </a:fld>
            <a:endParaRPr lang="en-AU"/>
          </a:p>
        </p:txBody>
      </p:sp>
    </p:spTree>
    <p:extLst>
      <p:ext uri="{BB962C8B-B14F-4D97-AF65-F5344CB8AC3E}">
        <p14:creationId xmlns:p14="http://schemas.microsoft.com/office/powerpoint/2010/main" val="3333194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24"/>
              </a:spcAft>
            </a:pPr>
            <a:endParaRPr lang="en-AU"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22</a:t>
            </a:fld>
            <a:endParaRPr lang="en-AU"/>
          </a:p>
        </p:txBody>
      </p:sp>
    </p:spTree>
    <p:extLst>
      <p:ext uri="{BB962C8B-B14F-4D97-AF65-F5344CB8AC3E}">
        <p14:creationId xmlns:p14="http://schemas.microsoft.com/office/powerpoint/2010/main" val="1699014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23</a:t>
            </a:fld>
            <a:endParaRPr lang="en-AU"/>
          </a:p>
        </p:txBody>
      </p:sp>
    </p:spTree>
    <p:extLst>
      <p:ext uri="{BB962C8B-B14F-4D97-AF65-F5344CB8AC3E}">
        <p14:creationId xmlns:p14="http://schemas.microsoft.com/office/powerpoint/2010/main" val="3531804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24</a:t>
            </a:fld>
            <a:endParaRPr lang="en-AU"/>
          </a:p>
        </p:txBody>
      </p:sp>
    </p:spTree>
    <p:extLst>
      <p:ext uri="{BB962C8B-B14F-4D97-AF65-F5344CB8AC3E}">
        <p14:creationId xmlns:p14="http://schemas.microsoft.com/office/powerpoint/2010/main" val="3513386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25</a:t>
            </a:fld>
            <a:endParaRPr lang="en-AU"/>
          </a:p>
        </p:txBody>
      </p:sp>
    </p:spTree>
    <p:extLst>
      <p:ext uri="{BB962C8B-B14F-4D97-AF65-F5344CB8AC3E}">
        <p14:creationId xmlns:p14="http://schemas.microsoft.com/office/powerpoint/2010/main" val="521009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26</a:t>
            </a:fld>
            <a:endParaRPr lang="en-AU"/>
          </a:p>
        </p:txBody>
      </p:sp>
    </p:spTree>
    <p:extLst>
      <p:ext uri="{BB962C8B-B14F-4D97-AF65-F5344CB8AC3E}">
        <p14:creationId xmlns:p14="http://schemas.microsoft.com/office/powerpoint/2010/main" val="631082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27</a:t>
            </a:fld>
            <a:endParaRPr lang="en-AU"/>
          </a:p>
        </p:txBody>
      </p:sp>
    </p:spTree>
    <p:extLst>
      <p:ext uri="{BB962C8B-B14F-4D97-AF65-F5344CB8AC3E}">
        <p14:creationId xmlns:p14="http://schemas.microsoft.com/office/powerpoint/2010/main" val="1682456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E8B79405-B0EF-408B-8DAE-E7E96E77BC45}" type="slidenum">
              <a:rPr lang="en-AU" smtClean="0"/>
              <a:t>28</a:t>
            </a:fld>
            <a:endParaRPr lang="en-AU"/>
          </a:p>
        </p:txBody>
      </p:sp>
    </p:spTree>
    <p:extLst>
      <p:ext uri="{BB962C8B-B14F-4D97-AF65-F5344CB8AC3E}">
        <p14:creationId xmlns:p14="http://schemas.microsoft.com/office/powerpoint/2010/main" val="2885903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E8B79405-B0EF-408B-8DAE-E7E96E77BC45}" type="slidenum">
              <a:rPr lang="en-AU" smtClean="0"/>
              <a:t>29</a:t>
            </a:fld>
            <a:endParaRPr lang="en-AU"/>
          </a:p>
        </p:txBody>
      </p:sp>
    </p:spTree>
    <p:extLst>
      <p:ext uri="{BB962C8B-B14F-4D97-AF65-F5344CB8AC3E}">
        <p14:creationId xmlns:p14="http://schemas.microsoft.com/office/powerpoint/2010/main" val="3674536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E8B79405-B0EF-408B-8DAE-E7E96E77BC45}" type="slidenum">
              <a:rPr lang="en-AU" smtClean="0"/>
              <a:t>3</a:t>
            </a:fld>
            <a:endParaRPr lang="en-AU"/>
          </a:p>
        </p:txBody>
      </p:sp>
    </p:spTree>
    <p:extLst>
      <p:ext uri="{BB962C8B-B14F-4D97-AF65-F5344CB8AC3E}">
        <p14:creationId xmlns:p14="http://schemas.microsoft.com/office/powerpoint/2010/main" val="1269945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E8B79405-B0EF-408B-8DAE-E7E96E77BC45}" type="slidenum">
              <a:rPr lang="en-AU" smtClean="0"/>
              <a:t>30</a:t>
            </a:fld>
            <a:endParaRPr lang="en-AU"/>
          </a:p>
        </p:txBody>
      </p:sp>
    </p:spTree>
    <p:extLst>
      <p:ext uri="{BB962C8B-B14F-4D97-AF65-F5344CB8AC3E}">
        <p14:creationId xmlns:p14="http://schemas.microsoft.com/office/powerpoint/2010/main" val="1297220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31</a:t>
            </a:fld>
            <a:endParaRPr lang="en-AU"/>
          </a:p>
        </p:txBody>
      </p:sp>
    </p:spTree>
    <p:extLst>
      <p:ext uri="{BB962C8B-B14F-4D97-AF65-F5344CB8AC3E}">
        <p14:creationId xmlns:p14="http://schemas.microsoft.com/office/powerpoint/2010/main" val="3057731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8B79405-B0EF-408B-8DAE-E7E96E77BC45}" type="slidenum">
              <a:rPr lang="en-AU" smtClean="0"/>
              <a:t>32</a:t>
            </a:fld>
            <a:endParaRPr lang="en-AU"/>
          </a:p>
        </p:txBody>
      </p:sp>
    </p:spTree>
    <p:extLst>
      <p:ext uri="{BB962C8B-B14F-4D97-AF65-F5344CB8AC3E}">
        <p14:creationId xmlns:p14="http://schemas.microsoft.com/office/powerpoint/2010/main" val="31605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E8B79405-B0EF-408B-8DAE-E7E96E77BC45}" type="slidenum">
              <a:rPr lang="en-AU" smtClean="0"/>
              <a:t>4</a:t>
            </a:fld>
            <a:endParaRPr lang="en-AU"/>
          </a:p>
        </p:txBody>
      </p:sp>
    </p:spTree>
    <p:extLst>
      <p:ext uri="{BB962C8B-B14F-4D97-AF65-F5344CB8AC3E}">
        <p14:creationId xmlns:p14="http://schemas.microsoft.com/office/powerpoint/2010/main" val="2607510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5</a:t>
            </a:fld>
            <a:endParaRPr lang="en-AU"/>
          </a:p>
        </p:txBody>
      </p:sp>
    </p:spTree>
    <p:extLst>
      <p:ext uri="{BB962C8B-B14F-4D97-AF65-F5344CB8AC3E}">
        <p14:creationId xmlns:p14="http://schemas.microsoft.com/office/powerpoint/2010/main" val="2234374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6</a:t>
            </a:fld>
            <a:endParaRPr lang="en-AU"/>
          </a:p>
        </p:txBody>
      </p:sp>
    </p:spTree>
    <p:extLst>
      <p:ext uri="{BB962C8B-B14F-4D97-AF65-F5344CB8AC3E}">
        <p14:creationId xmlns:p14="http://schemas.microsoft.com/office/powerpoint/2010/main" val="3656261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7</a:t>
            </a:fld>
            <a:endParaRPr lang="en-AU"/>
          </a:p>
        </p:txBody>
      </p:sp>
    </p:spTree>
    <p:extLst>
      <p:ext uri="{BB962C8B-B14F-4D97-AF65-F5344CB8AC3E}">
        <p14:creationId xmlns:p14="http://schemas.microsoft.com/office/powerpoint/2010/main" val="3366249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8</a:t>
            </a:fld>
            <a:endParaRPr lang="en-AU"/>
          </a:p>
        </p:txBody>
      </p:sp>
    </p:spTree>
    <p:extLst>
      <p:ext uri="{BB962C8B-B14F-4D97-AF65-F5344CB8AC3E}">
        <p14:creationId xmlns:p14="http://schemas.microsoft.com/office/powerpoint/2010/main" val="114339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9</a:t>
            </a:fld>
            <a:endParaRPr lang="en-AU"/>
          </a:p>
        </p:txBody>
      </p:sp>
    </p:spTree>
    <p:extLst>
      <p:ext uri="{BB962C8B-B14F-4D97-AF65-F5344CB8AC3E}">
        <p14:creationId xmlns:p14="http://schemas.microsoft.com/office/powerpoint/2010/main" val="280189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F557-F10C-BD7D-BCCB-6A6953AACE9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6B9DC1F-4BDE-D36B-B3D7-0F30CDFB6D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0C4E02C-048C-3391-3359-470623C2D029}"/>
              </a:ext>
            </a:extLst>
          </p:cNvPr>
          <p:cNvSpPr>
            <a:spLocks noGrp="1"/>
          </p:cNvSpPr>
          <p:nvPr>
            <p:ph type="dt" sz="half" idx="10"/>
          </p:nvPr>
        </p:nvSpPr>
        <p:spPr/>
        <p:txBody>
          <a:bodyPr/>
          <a:lstStyle/>
          <a:p>
            <a:fld id="{E3D84C4D-C799-E948-987B-FE3A993E5029}" type="datetimeFigureOut">
              <a:rPr lang="en-US" smtClean="0"/>
              <a:t>9/5/2023</a:t>
            </a:fld>
            <a:endParaRPr lang="en-US"/>
          </a:p>
        </p:txBody>
      </p:sp>
      <p:sp>
        <p:nvSpPr>
          <p:cNvPr id="5" name="Footer Placeholder 4">
            <a:extLst>
              <a:ext uri="{FF2B5EF4-FFF2-40B4-BE49-F238E27FC236}">
                <a16:creationId xmlns:a16="http://schemas.microsoft.com/office/drawing/2014/main" id="{FB9C9675-7EA6-FE58-565D-4B621BB9C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8C1A0-1CBE-11FB-F569-7109CF5CE65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6827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D32D-B8E6-F531-4149-80F4DEDCFDE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BD05302-CBE4-246F-1782-B387CC51F7A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BE4351-5AAE-2CCE-84F0-CB8FDFD6DA0E}"/>
              </a:ext>
            </a:extLst>
          </p:cNvPr>
          <p:cNvSpPr>
            <a:spLocks noGrp="1"/>
          </p:cNvSpPr>
          <p:nvPr>
            <p:ph type="dt" sz="half" idx="10"/>
          </p:nvPr>
        </p:nvSpPr>
        <p:spPr/>
        <p:txBody>
          <a:bodyPr/>
          <a:lstStyle/>
          <a:p>
            <a:fld id="{E3D84C4D-C799-E948-987B-FE3A993E5029}" type="datetimeFigureOut">
              <a:rPr lang="en-US" smtClean="0"/>
              <a:t>9/5/2023</a:t>
            </a:fld>
            <a:endParaRPr lang="en-US"/>
          </a:p>
        </p:txBody>
      </p:sp>
      <p:sp>
        <p:nvSpPr>
          <p:cNvPr id="5" name="Footer Placeholder 4">
            <a:extLst>
              <a:ext uri="{FF2B5EF4-FFF2-40B4-BE49-F238E27FC236}">
                <a16:creationId xmlns:a16="http://schemas.microsoft.com/office/drawing/2014/main" id="{B3CD411C-1927-5854-1F8F-F4A07C1A8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1512B-64C3-72FD-32A1-B2BA2317866C}"/>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55759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456CC3-1E56-B621-E733-1D75CB5CAD2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85C04F5-724F-C553-CADF-15D8B558FFA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707110-5FCE-BAF2-1AFE-A7AE90E9A122}"/>
              </a:ext>
            </a:extLst>
          </p:cNvPr>
          <p:cNvSpPr>
            <a:spLocks noGrp="1"/>
          </p:cNvSpPr>
          <p:nvPr>
            <p:ph type="dt" sz="half" idx="10"/>
          </p:nvPr>
        </p:nvSpPr>
        <p:spPr/>
        <p:txBody>
          <a:bodyPr/>
          <a:lstStyle/>
          <a:p>
            <a:fld id="{E3D84C4D-C799-E948-987B-FE3A993E5029}" type="datetimeFigureOut">
              <a:rPr lang="en-US" smtClean="0"/>
              <a:t>9/5/2023</a:t>
            </a:fld>
            <a:endParaRPr lang="en-US"/>
          </a:p>
        </p:txBody>
      </p:sp>
      <p:sp>
        <p:nvSpPr>
          <p:cNvPr id="5" name="Footer Placeholder 4">
            <a:extLst>
              <a:ext uri="{FF2B5EF4-FFF2-40B4-BE49-F238E27FC236}">
                <a16:creationId xmlns:a16="http://schemas.microsoft.com/office/drawing/2014/main" id="{A83568BD-581C-57F7-2AAE-8E0BBF6B6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67F89-E83A-2117-C616-647156E81C42}"/>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423976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3593-0C65-F19F-1EF0-73E14C3858C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A384ACA-84F7-9154-0D6B-A906F3F8DCF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A31CBC-7787-B0AA-11E6-FB4614DD8FCD}"/>
              </a:ext>
            </a:extLst>
          </p:cNvPr>
          <p:cNvSpPr>
            <a:spLocks noGrp="1"/>
          </p:cNvSpPr>
          <p:nvPr>
            <p:ph type="dt" sz="half" idx="10"/>
          </p:nvPr>
        </p:nvSpPr>
        <p:spPr/>
        <p:txBody>
          <a:bodyPr/>
          <a:lstStyle/>
          <a:p>
            <a:fld id="{E3D84C4D-C799-E948-987B-FE3A993E5029}" type="datetimeFigureOut">
              <a:rPr lang="en-US" smtClean="0"/>
              <a:t>9/5/2023</a:t>
            </a:fld>
            <a:endParaRPr lang="en-US"/>
          </a:p>
        </p:txBody>
      </p:sp>
      <p:sp>
        <p:nvSpPr>
          <p:cNvPr id="5" name="Footer Placeholder 4">
            <a:extLst>
              <a:ext uri="{FF2B5EF4-FFF2-40B4-BE49-F238E27FC236}">
                <a16:creationId xmlns:a16="http://schemas.microsoft.com/office/drawing/2014/main" id="{961C1F55-13A1-3A2B-9174-4B8EF26DD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35947A-215F-682A-AE62-BAAD37F12F7E}"/>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290157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E45E-4D2A-231E-DFE1-5B54AD0788A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D1F8C86-78EE-ABCF-1CE5-6C687D5D58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655D0A3-56C3-12A0-BAAD-63B1D6560A8B}"/>
              </a:ext>
            </a:extLst>
          </p:cNvPr>
          <p:cNvSpPr>
            <a:spLocks noGrp="1"/>
          </p:cNvSpPr>
          <p:nvPr>
            <p:ph type="dt" sz="half" idx="10"/>
          </p:nvPr>
        </p:nvSpPr>
        <p:spPr/>
        <p:txBody>
          <a:bodyPr/>
          <a:lstStyle/>
          <a:p>
            <a:fld id="{E3D84C4D-C799-E948-987B-FE3A993E5029}" type="datetimeFigureOut">
              <a:rPr lang="en-US" smtClean="0"/>
              <a:t>9/5/2023</a:t>
            </a:fld>
            <a:endParaRPr lang="en-US"/>
          </a:p>
        </p:txBody>
      </p:sp>
      <p:sp>
        <p:nvSpPr>
          <p:cNvPr id="5" name="Footer Placeholder 4">
            <a:extLst>
              <a:ext uri="{FF2B5EF4-FFF2-40B4-BE49-F238E27FC236}">
                <a16:creationId xmlns:a16="http://schemas.microsoft.com/office/drawing/2014/main" id="{3FD4B292-08CB-46CB-BAC2-E48D015AE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F635E-BDE1-5269-31A1-E91AC8EB522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254436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17E11-6A92-9856-9BF5-5BF379B7084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1D877DA-B7B6-45A9-DCC7-3F4E44FF841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6487B26-28C2-D69A-0818-62487B8C7F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ED6B135-D59D-948E-52E7-FB63FB42D2E7}"/>
              </a:ext>
            </a:extLst>
          </p:cNvPr>
          <p:cNvSpPr>
            <a:spLocks noGrp="1"/>
          </p:cNvSpPr>
          <p:nvPr>
            <p:ph type="dt" sz="half" idx="10"/>
          </p:nvPr>
        </p:nvSpPr>
        <p:spPr/>
        <p:txBody>
          <a:bodyPr/>
          <a:lstStyle/>
          <a:p>
            <a:fld id="{E3D84C4D-C799-E948-987B-FE3A993E5029}" type="datetimeFigureOut">
              <a:rPr lang="en-US" smtClean="0"/>
              <a:t>9/5/2023</a:t>
            </a:fld>
            <a:endParaRPr lang="en-US"/>
          </a:p>
        </p:txBody>
      </p:sp>
      <p:sp>
        <p:nvSpPr>
          <p:cNvPr id="6" name="Footer Placeholder 5">
            <a:extLst>
              <a:ext uri="{FF2B5EF4-FFF2-40B4-BE49-F238E27FC236}">
                <a16:creationId xmlns:a16="http://schemas.microsoft.com/office/drawing/2014/main" id="{ACA5A39A-4C04-7EB7-FC10-D335E02FC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7F96C-0C97-983A-CF0B-4969F1F1F73F}"/>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44205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3272-D32E-6426-08A0-03D09CA897A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4814914-A9FA-78CE-EE81-3258F10F38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D80C5DE-C99B-9062-504E-2AF0171FB3E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94C7D0-7E98-AA5E-71D1-95741F95D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80FA07A-399F-19ED-A025-F4AAFED485D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FAFD33A-6901-9F32-0F50-CAD7056549F9}"/>
              </a:ext>
            </a:extLst>
          </p:cNvPr>
          <p:cNvSpPr>
            <a:spLocks noGrp="1"/>
          </p:cNvSpPr>
          <p:nvPr>
            <p:ph type="dt" sz="half" idx="10"/>
          </p:nvPr>
        </p:nvSpPr>
        <p:spPr/>
        <p:txBody>
          <a:bodyPr/>
          <a:lstStyle/>
          <a:p>
            <a:fld id="{E3D84C4D-C799-E948-987B-FE3A993E5029}" type="datetimeFigureOut">
              <a:rPr lang="en-US" smtClean="0"/>
              <a:t>9/5/2023</a:t>
            </a:fld>
            <a:endParaRPr lang="en-US"/>
          </a:p>
        </p:txBody>
      </p:sp>
      <p:sp>
        <p:nvSpPr>
          <p:cNvPr id="8" name="Footer Placeholder 7">
            <a:extLst>
              <a:ext uri="{FF2B5EF4-FFF2-40B4-BE49-F238E27FC236}">
                <a16:creationId xmlns:a16="http://schemas.microsoft.com/office/drawing/2014/main" id="{1534DB56-27DD-B6AC-FBB8-817D0F9D99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D2EC16-D712-0EBA-AF04-E078734D8B0C}"/>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85233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061A-07C6-EF64-A83B-93DDD1ECDF5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EDB21BA-5AF7-3D53-37DC-9C9C45B06759}"/>
              </a:ext>
            </a:extLst>
          </p:cNvPr>
          <p:cNvSpPr>
            <a:spLocks noGrp="1"/>
          </p:cNvSpPr>
          <p:nvPr>
            <p:ph type="dt" sz="half" idx="10"/>
          </p:nvPr>
        </p:nvSpPr>
        <p:spPr/>
        <p:txBody>
          <a:bodyPr/>
          <a:lstStyle/>
          <a:p>
            <a:fld id="{E3D84C4D-C799-E948-987B-FE3A993E5029}" type="datetimeFigureOut">
              <a:rPr lang="en-US" smtClean="0"/>
              <a:t>9/5/2023</a:t>
            </a:fld>
            <a:endParaRPr lang="en-US"/>
          </a:p>
        </p:txBody>
      </p:sp>
      <p:sp>
        <p:nvSpPr>
          <p:cNvPr id="4" name="Footer Placeholder 3">
            <a:extLst>
              <a:ext uri="{FF2B5EF4-FFF2-40B4-BE49-F238E27FC236}">
                <a16:creationId xmlns:a16="http://schemas.microsoft.com/office/drawing/2014/main" id="{0A8FD51B-6B1B-CD9E-A9C9-79BAAC090A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9079FB-C157-2611-4801-32737B45EEE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358011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2F1DF4-A1C6-6FFF-9E8B-86A99039E5DD}"/>
              </a:ext>
            </a:extLst>
          </p:cNvPr>
          <p:cNvSpPr>
            <a:spLocks noGrp="1"/>
          </p:cNvSpPr>
          <p:nvPr>
            <p:ph type="dt" sz="half" idx="10"/>
          </p:nvPr>
        </p:nvSpPr>
        <p:spPr/>
        <p:txBody>
          <a:bodyPr/>
          <a:lstStyle/>
          <a:p>
            <a:fld id="{E3D84C4D-C799-E948-987B-FE3A993E5029}" type="datetimeFigureOut">
              <a:rPr lang="en-US" smtClean="0"/>
              <a:t>9/5/2023</a:t>
            </a:fld>
            <a:endParaRPr lang="en-US"/>
          </a:p>
        </p:txBody>
      </p:sp>
      <p:sp>
        <p:nvSpPr>
          <p:cNvPr id="3" name="Footer Placeholder 2">
            <a:extLst>
              <a:ext uri="{FF2B5EF4-FFF2-40B4-BE49-F238E27FC236}">
                <a16:creationId xmlns:a16="http://schemas.microsoft.com/office/drawing/2014/main" id="{F73255F7-898A-5C98-0FC7-133A1B74A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B39307-E0CC-3C69-5C5D-DF33B43A44DC}"/>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30960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380DD-F211-898D-F558-344FBDCBCC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5435AE7-8B4F-CC04-5E57-89AE608F38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FD24E56-9517-46B9-E643-02524DCE2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53E8487-76B0-03AD-8F13-B624D6E425AA}"/>
              </a:ext>
            </a:extLst>
          </p:cNvPr>
          <p:cNvSpPr>
            <a:spLocks noGrp="1"/>
          </p:cNvSpPr>
          <p:nvPr>
            <p:ph type="dt" sz="half" idx="10"/>
          </p:nvPr>
        </p:nvSpPr>
        <p:spPr/>
        <p:txBody>
          <a:bodyPr/>
          <a:lstStyle/>
          <a:p>
            <a:fld id="{E3D84C4D-C799-E948-987B-FE3A993E5029}" type="datetimeFigureOut">
              <a:rPr lang="en-US" smtClean="0"/>
              <a:t>9/5/2023</a:t>
            </a:fld>
            <a:endParaRPr lang="en-US"/>
          </a:p>
        </p:txBody>
      </p:sp>
      <p:sp>
        <p:nvSpPr>
          <p:cNvPr id="6" name="Footer Placeholder 5">
            <a:extLst>
              <a:ext uri="{FF2B5EF4-FFF2-40B4-BE49-F238E27FC236}">
                <a16:creationId xmlns:a16="http://schemas.microsoft.com/office/drawing/2014/main" id="{670A48FF-9432-4B06-E095-F71B69427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420C1-6F99-B8AD-B056-51B4639C9A41}"/>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65283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6EDF-4662-1548-CD56-5DA357FBC9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2E78CFA-089C-F3EF-4765-1FF7037A77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84F8D3-F6CF-D620-A73E-20BEEBD14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68EA81-C811-524B-BAA1-32CA64964F33}"/>
              </a:ext>
            </a:extLst>
          </p:cNvPr>
          <p:cNvSpPr>
            <a:spLocks noGrp="1"/>
          </p:cNvSpPr>
          <p:nvPr>
            <p:ph type="dt" sz="half" idx="10"/>
          </p:nvPr>
        </p:nvSpPr>
        <p:spPr/>
        <p:txBody>
          <a:bodyPr/>
          <a:lstStyle/>
          <a:p>
            <a:fld id="{E3D84C4D-C799-E948-987B-FE3A993E5029}" type="datetimeFigureOut">
              <a:rPr lang="en-US" smtClean="0"/>
              <a:t>9/5/2023</a:t>
            </a:fld>
            <a:endParaRPr lang="en-US"/>
          </a:p>
        </p:txBody>
      </p:sp>
      <p:sp>
        <p:nvSpPr>
          <p:cNvPr id="6" name="Footer Placeholder 5">
            <a:extLst>
              <a:ext uri="{FF2B5EF4-FFF2-40B4-BE49-F238E27FC236}">
                <a16:creationId xmlns:a16="http://schemas.microsoft.com/office/drawing/2014/main" id="{6B0CC56B-CA85-D1CF-4279-9FC64C0A0E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F44CA-9B15-3CD3-7C00-4288A05FC60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284793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2B9C53-19F3-25D6-ED87-D8256E589D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F6F7C0-71E6-D16F-DDAA-AF1B91CB7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974487-2597-B6B3-265D-4896FA3F66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84C4D-C799-E948-987B-FE3A993E5029}" type="datetimeFigureOut">
              <a:rPr lang="en-US" smtClean="0"/>
              <a:t>9/5/2023</a:t>
            </a:fld>
            <a:endParaRPr lang="en-US"/>
          </a:p>
        </p:txBody>
      </p:sp>
      <p:sp>
        <p:nvSpPr>
          <p:cNvPr id="5" name="Footer Placeholder 4">
            <a:extLst>
              <a:ext uri="{FF2B5EF4-FFF2-40B4-BE49-F238E27FC236}">
                <a16:creationId xmlns:a16="http://schemas.microsoft.com/office/drawing/2014/main" id="{FD167374-8220-DF7B-1D9C-643C7CECA5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398140-000C-5978-EA88-6E3272378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5B16FA-D746-9047-90DE-B088ABC02AC3}" type="slidenum">
              <a:rPr lang="en-US" smtClean="0"/>
              <a:t>‹#›</a:t>
            </a:fld>
            <a:endParaRPr lang="en-US"/>
          </a:p>
        </p:txBody>
      </p:sp>
    </p:spTree>
    <p:extLst>
      <p:ext uri="{BB962C8B-B14F-4D97-AF65-F5344CB8AC3E}">
        <p14:creationId xmlns:p14="http://schemas.microsoft.com/office/powerpoint/2010/main" val="1796785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nathers.gov.au/accredited-softwar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9.jp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uilding&#10;&#10;Description automatically generated">
            <a:extLst>
              <a:ext uri="{FF2B5EF4-FFF2-40B4-BE49-F238E27FC236}">
                <a16:creationId xmlns:a16="http://schemas.microsoft.com/office/drawing/2014/main" id="{6A043B62-E1C1-73CA-C416-07C06C99B5E7}"/>
              </a:ext>
            </a:extLst>
          </p:cNvPr>
          <p:cNvPicPr>
            <a:picLocks noChangeAspect="1"/>
          </p:cNvPicPr>
          <p:nvPr/>
        </p:nvPicPr>
        <p:blipFill>
          <a:blip r:embed="rId3"/>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14EEB8E5-F3A8-C809-9AC8-901B620068C8}"/>
              </a:ext>
            </a:extLst>
          </p:cNvPr>
          <p:cNvSpPr txBox="1"/>
          <p:nvPr/>
        </p:nvSpPr>
        <p:spPr>
          <a:xfrm>
            <a:off x="749559" y="2551466"/>
            <a:ext cx="6154676" cy="1980029"/>
          </a:xfrm>
          <a:prstGeom prst="rect">
            <a:avLst/>
          </a:prstGeom>
          <a:noFill/>
        </p:spPr>
        <p:txBody>
          <a:bodyPr wrap="square" rtlCol="0">
            <a:spAutoFit/>
          </a:bodyPr>
          <a:lstStyle/>
          <a:p>
            <a:r>
              <a:rPr lang="en-AU" sz="4600" b="1" i="0" u="none" strike="noStrike" baseline="30000" dirty="0">
                <a:solidFill>
                  <a:srgbClr val="00467E"/>
                </a:solidFill>
                <a:latin typeface="Lato Black" panose="020F0502020204030203" pitchFamily="34" charset="0"/>
                <a:ea typeface="Lato Black" panose="020F0502020204030203" pitchFamily="34" charset="0"/>
                <a:cs typeface="Lato Black" panose="020F0502020204030203" pitchFamily="34" charset="0"/>
              </a:rPr>
              <a:t>Design principles and compliance pathways to meet NCC 2022 Energy Efficiency requirements for residential buildings</a:t>
            </a:r>
          </a:p>
        </p:txBody>
      </p:sp>
      <p:sp>
        <p:nvSpPr>
          <p:cNvPr id="13" name="TextBox 12">
            <a:extLst>
              <a:ext uri="{FF2B5EF4-FFF2-40B4-BE49-F238E27FC236}">
                <a16:creationId xmlns:a16="http://schemas.microsoft.com/office/drawing/2014/main" id="{54A90399-67E3-F3EA-382E-8E71BA83A726}"/>
              </a:ext>
            </a:extLst>
          </p:cNvPr>
          <p:cNvSpPr txBox="1"/>
          <p:nvPr/>
        </p:nvSpPr>
        <p:spPr>
          <a:xfrm>
            <a:off x="778834" y="943246"/>
            <a:ext cx="6663957" cy="1774845"/>
          </a:xfrm>
          <a:prstGeom prst="rect">
            <a:avLst/>
          </a:prstGeom>
          <a:noFill/>
        </p:spPr>
        <p:txBody>
          <a:bodyPr wrap="square" rtlCol="0">
            <a:spAutoFit/>
          </a:bodyPr>
          <a:lstStyle/>
          <a:p>
            <a:r>
              <a:rPr lang="en-GB" sz="82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ENERGY EFFICIENT STEEL FRAMING</a:t>
            </a:r>
          </a:p>
        </p:txBody>
      </p:sp>
      <p:sp>
        <p:nvSpPr>
          <p:cNvPr id="21" name="TextBox 20">
            <a:extLst>
              <a:ext uri="{FF2B5EF4-FFF2-40B4-BE49-F238E27FC236}">
                <a16:creationId xmlns:a16="http://schemas.microsoft.com/office/drawing/2014/main" id="{8898DBCB-C542-4A5C-B393-C42D0BDC0C57}"/>
              </a:ext>
            </a:extLst>
          </p:cNvPr>
          <p:cNvSpPr txBox="1"/>
          <p:nvPr/>
        </p:nvSpPr>
        <p:spPr>
          <a:xfrm>
            <a:off x="10224662" y="4074114"/>
            <a:ext cx="1217779" cy="246221"/>
          </a:xfrm>
          <a:prstGeom prst="rect">
            <a:avLst/>
          </a:prstGeom>
          <a:noFill/>
        </p:spPr>
        <p:txBody>
          <a:bodyPr wrap="square" rtlCol="0">
            <a:spAutoFit/>
          </a:bodyPr>
          <a:lstStyle/>
          <a:p>
            <a:endParaRPr lang="en-AU" sz="1000" dirty="0"/>
          </a:p>
        </p:txBody>
      </p:sp>
      <p:sp>
        <p:nvSpPr>
          <p:cNvPr id="2" name="TextBox 1">
            <a:extLst>
              <a:ext uri="{FF2B5EF4-FFF2-40B4-BE49-F238E27FC236}">
                <a16:creationId xmlns:a16="http://schemas.microsoft.com/office/drawing/2014/main" id="{ABD127AF-F5D1-B7B4-27F3-48800AE1DE64}"/>
              </a:ext>
            </a:extLst>
          </p:cNvPr>
          <p:cNvSpPr txBox="1"/>
          <p:nvPr/>
        </p:nvSpPr>
        <p:spPr>
          <a:xfrm>
            <a:off x="778835" y="4539467"/>
            <a:ext cx="4245228" cy="995144"/>
          </a:xfrm>
          <a:prstGeom prst="rect">
            <a:avLst/>
          </a:prstGeom>
          <a:noFill/>
        </p:spPr>
        <p:txBody>
          <a:bodyPr wrap="square" rtlCol="0">
            <a:spAutoFit/>
          </a:bodyPr>
          <a:lstStyle/>
          <a:p>
            <a:r>
              <a:rPr lang="en-AU" sz="4400" i="0" u="none" strike="noStrike" baseline="30000" dirty="0">
                <a:solidFill>
                  <a:srgbClr val="00467E"/>
                </a:solidFill>
                <a:latin typeface="Lato" panose="020F0502020204030203" pitchFamily="34" charset="0"/>
                <a:ea typeface="Lato" panose="020F0502020204030203" pitchFamily="34" charset="0"/>
                <a:cs typeface="Lato" panose="020F0502020204030203" pitchFamily="34" charset="0"/>
              </a:rPr>
              <a:t>Guidance for Designers and Builders</a:t>
            </a:r>
          </a:p>
        </p:txBody>
      </p:sp>
      <p:pic>
        <p:nvPicPr>
          <p:cNvPr id="3" name="Picture 2" descr="A logo for a company&#10;&#10;Description automatically generated">
            <a:extLst>
              <a:ext uri="{FF2B5EF4-FFF2-40B4-BE49-F238E27FC236}">
                <a16:creationId xmlns:a16="http://schemas.microsoft.com/office/drawing/2014/main" id="{35CBBFF8-5FEC-A7DD-4FEA-B250257FE434}"/>
              </a:ext>
            </a:extLst>
          </p:cNvPr>
          <p:cNvPicPr>
            <a:picLocks noChangeAspect="1"/>
          </p:cNvPicPr>
          <p:nvPr/>
        </p:nvPicPr>
        <p:blipFill>
          <a:blip r:embed="rId4"/>
          <a:stretch>
            <a:fillRect/>
          </a:stretch>
        </p:blipFill>
        <p:spPr>
          <a:xfrm>
            <a:off x="665144" y="5705726"/>
            <a:ext cx="1269841" cy="914286"/>
          </a:xfrm>
          <a:prstGeom prst="rect">
            <a:avLst/>
          </a:prstGeom>
        </p:spPr>
      </p:pic>
    </p:spTree>
    <p:extLst>
      <p:ext uri="{BB962C8B-B14F-4D97-AF65-F5344CB8AC3E}">
        <p14:creationId xmlns:p14="http://schemas.microsoft.com/office/powerpoint/2010/main" val="205388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roof&#10;&#10;Description automatically generated">
            <a:extLst>
              <a:ext uri="{FF2B5EF4-FFF2-40B4-BE49-F238E27FC236}">
                <a16:creationId xmlns:a16="http://schemas.microsoft.com/office/drawing/2014/main" id="{26F29052-01FC-0EFA-36AE-BA2CE39B4194}"/>
              </a:ext>
            </a:extLst>
          </p:cNvPr>
          <p:cNvPicPr>
            <a:picLocks noChangeAspect="1"/>
          </p:cNvPicPr>
          <p:nvPr/>
        </p:nvPicPr>
        <p:blipFill>
          <a:blip r:embed="rId3"/>
          <a:stretch>
            <a:fillRect/>
          </a:stretch>
        </p:blipFill>
        <p:spPr>
          <a:xfrm>
            <a:off x="-1" y="0"/>
            <a:ext cx="12192001"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4" y="943246"/>
            <a:ext cx="8046668" cy="1384995"/>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ENERGY EFFICIENCY SOLUTIONS</a:t>
            </a:r>
          </a:p>
        </p:txBody>
      </p:sp>
      <p:sp>
        <p:nvSpPr>
          <p:cNvPr id="3" name="TextBox 2">
            <a:extLst>
              <a:ext uri="{FF2B5EF4-FFF2-40B4-BE49-F238E27FC236}">
                <a16:creationId xmlns:a16="http://schemas.microsoft.com/office/drawing/2014/main" id="{D7BF1328-D827-68C1-7988-99E38FFD4D4C}"/>
              </a:ext>
            </a:extLst>
          </p:cNvPr>
          <p:cNvSpPr txBox="1"/>
          <p:nvPr/>
        </p:nvSpPr>
        <p:spPr>
          <a:xfrm>
            <a:off x="790709" y="2154524"/>
            <a:ext cx="6493669" cy="2031325"/>
          </a:xfrm>
          <a:prstGeom prst="rect">
            <a:avLst/>
          </a:prstGeom>
          <a:noFill/>
        </p:spPr>
        <p:txBody>
          <a:bodyPr wrap="square" rtlCol="0">
            <a:spAutoFit/>
          </a:bodyPr>
          <a:lstStyle/>
          <a:p>
            <a:pPr marL="342900" marR="0" indent="-342900" algn="l" rtl="0">
              <a:buFont typeface="+mj-lt"/>
              <a:buAutoNum type="arabicPeriod"/>
            </a:pPr>
            <a:r>
              <a:rPr lang="en-AU" dirty="0">
                <a:latin typeface="Lato" panose="020F0502020204030203" pitchFamily="34" charset="0"/>
                <a:ea typeface="Lato" panose="020F0502020204030203" pitchFamily="34" charset="0"/>
                <a:cs typeface="Lato" panose="020F0502020204030203" pitchFamily="34" charset="0"/>
              </a:rPr>
              <a:t>Performance Solution (not covered here)</a:t>
            </a:r>
          </a:p>
          <a:p>
            <a:pPr marL="342900" marR="0" indent="-342900" algn="l" rtl="0">
              <a:buFont typeface="+mj-lt"/>
              <a:buAutoNum type="arabicPeriod"/>
            </a:pPr>
            <a:endParaRPr lang="en-AU" dirty="0">
              <a:latin typeface="Lato" panose="020F0502020204030203" pitchFamily="34" charset="0"/>
              <a:ea typeface="Lato" panose="020F0502020204030203" pitchFamily="34" charset="0"/>
              <a:cs typeface="Lato" panose="020F0502020204030203" pitchFamily="34" charset="0"/>
            </a:endParaRPr>
          </a:p>
          <a:p>
            <a:pPr marL="342900" marR="0" indent="-342900" algn="l" rtl="0">
              <a:buFont typeface="+mj-lt"/>
              <a:buAutoNum type="arabicPeriod"/>
            </a:pPr>
            <a:r>
              <a:rPr lang="en-AU" dirty="0">
                <a:latin typeface="Lato" panose="020F0502020204030203" pitchFamily="34" charset="0"/>
                <a:ea typeface="Lato" panose="020F0502020204030203" pitchFamily="34" charset="0"/>
                <a:cs typeface="Lato" panose="020F0502020204030203" pitchFamily="34" charset="0"/>
              </a:rPr>
              <a:t>Deemed-to-Satisfy (</a:t>
            </a:r>
            <a:r>
              <a:rPr lang="en-AU" dirty="0" err="1">
                <a:latin typeface="Lato" panose="020F0502020204030203" pitchFamily="34" charset="0"/>
                <a:ea typeface="Lato" panose="020F0502020204030203" pitchFamily="34" charset="0"/>
                <a:cs typeface="Lato" panose="020F0502020204030203" pitchFamily="34" charset="0"/>
              </a:rPr>
              <a:t>DtS</a:t>
            </a:r>
            <a:r>
              <a:rPr lang="en-AU" dirty="0">
                <a:latin typeface="Lato" panose="020F0502020204030203" pitchFamily="34" charset="0"/>
                <a:ea typeface="Lato" panose="020F0502020204030203" pitchFamily="34" charset="0"/>
                <a:cs typeface="Lato" panose="020F0502020204030203" pitchFamily="34" charset="0"/>
              </a:rPr>
              <a:t>) Solution:</a:t>
            </a:r>
          </a:p>
          <a:p>
            <a:pPr marL="285750" marR="0" indent="-285750" algn="l" rtl="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742950" lvl="1" indent="-285750">
              <a:buFont typeface="Arial" panose="020B0604020202020204" pitchFamily="34" charset="0"/>
              <a:buChar char="•"/>
            </a:pPr>
            <a:r>
              <a:rPr lang="en-AU" dirty="0" err="1">
                <a:latin typeface="Lato" panose="020F0502020204030203" pitchFamily="34" charset="0"/>
                <a:ea typeface="Lato" panose="020F0502020204030203" pitchFamily="34" charset="0"/>
                <a:cs typeface="Lato" panose="020F0502020204030203" pitchFamily="34" charset="0"/>
              </a:rPr>
              <a:t>DtS</a:t>
            </a:r>
            <a:r>
              <a:rPr lang="en-AU" dirty="0">
                <a:latin typeface="Lato" panose="020F0502020204030203" pitchFamily="34" charset="0"/>
                <a:ea typeface="Lato" panose="020F0502020204030203" pitchFamily="34" charset="0"/>
                <a:cs typeface="Lato" panose="020F0502020204030203" pitchFamily="34" charset="0"/>
              </a:rPr>
              <a:t> </a:t>
            </a:r>
            <a:r>
              <a:rPr lang="en-AU" dirty="0" err="1">
                <a:latin typeface="Lato" panose="020F0502020204030203" pitchFamily="34" charset="0"/>
                <a:ea typeface="Lato" panose="020F0502020204030203" pitchFamily="34" charset="0"/>
                <a:cs typeface="Lato" panose="020F0502020204030203" pitchFamily="34" charset="0"/>
              </a:rPr>
              <a:t>NatHERS</a:t>
            </a:r>
            <a:r>
              <a:rPr lang="en-AU" dirty="0">
                <a:latin typeface="Lato" panose="020F0502020204030203" pitchFamily="34" charset="0"/>
                <a:ea typeface="Lato" panose="020F0502020204030203" pitchFamily="34" charset="0"/>
                <a:cs typeface="Lato" panose="020F0502020204030203" pitchFamily="34" charset="0"/>
              </a:rPr>
              <a:t>, or</a:t>
            </a:r>
          </a:p>
          <a:p>
            <a:pPr marL="742950" lvl="1" indent="-28575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742950" lvl="1" indent="-285750">
              <a:buFont typeface="Arial" panose="020B0604020202020204" pitchFamily="34" charset="0"/>
              <a:buChar char="•"/>
            </a:pPr>
            <a:r>
              <a:rPr lang="en-AU" dirty="0" err="1">
                <a:latin typeface="Lato" panose="020F0502020204030203" pitchFamily="34" charset="0"/>
                <a:ea typeface="Lato" panose="020F0502020204030203" pitchFamily="34" charset="0"/>
                <a:cs typeface="Lato" panose="020F0502020204030203" pitchFamily="34" charset="0"/>
              </a:rPr>
              <a:t>DtS</a:t>
            </a:r>
            <a:r>
              <a:rPr lang="en-AU" dirty="0">
                <a:latin typeface="Lato" panose="020F0502020204030203" pitchFamily="34" charset="0"/>
                <a:ea typeface="Lato" panose="020F0502020204030203" pitchFamily="34" charset="0"/>
                <a:cs typeface="Lato" panose="020F0502020204030203" pitchFamily="34" charset="0"/>
              </a:rPr>
              <a:t> Elemental</a:t>
            </a:r>
          </a:p>
        </p:txBody>
      </p:sp>
      <p:pic>
        <p:nvPicPr>
          <p:cNvPr id="2" name="Picture 1" descr="A logo for a company&#10;&#10;Description automatically generated">
            <a:extLst>
              <a:ext uri="{FF2B5EF4-FFF2-40B4-BE49-F238E27FC236}">
                <a16:creationId xmlns:a16="http://schemas.microsoft.com/office/drawing/2014/main" id="{1A13007E-A4ED-B6E9-581D-F7E1C8EC134C}"/>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003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s face&#10;&#10;Description automatically generated">
            <a:extLst>
              <a:ext uri="{FF2B5EF4-FFF2-40B4-BE49-F238E27FC236}">
                <a16:creationId xmlns:a16="http://schemas.microsoft.com/office/drawing/2014/main" id="{4FEA65CC-90EF-55BA-F38D-F25D59C0C96E}"/>
              </a:ext>
            </a:extLst>
          </p:cNvPr>
          <p:cNvPicPr>
            <a:picLocks noChangeAspect="1"/>
          </p:cNvPicPr>
          <p:nvPr/>
        </p:nvPicPr>
        <p:blipFill>
          <a:blip r:embed="rId3"/>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9546695" cy="738664"/>
          </a:xfrm>
          <a:prstGeom prst="rect">
            <a:avLst/>
          </a:prstGeom>
          <a:noFill/>
        </p:spPr>
        <p:txBody>
          <a:bodyPr wrap="square" rtlCol="0">
            <a:spAutoFit/>
          </a:bodyPr>
          <a:lstStyle/>
          <a:p>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D</a:t>
            </a:r>
            <a:r>
              <a:rPr lang="en-AU" sz="6300" b="0" i="0" u="none" strike="noStrike"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t</a:t>
            </a:r>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S</a:t>
            </a:r>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 </a:t>
            </a:r>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N</a:t>
            </a:r>
            <a:r>
              <a:rPr lang="en-AU" sz="6300" b="0" i="0" u="none" strike="noStrike"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at</a:t>
            </a:r>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HERS</a:t>
            </a:r>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 Solutions</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Box 1">
            <a:extLst>
              <a:ext uri="{FF2B5EF4-FFF2-40B4-BE49-F238E27FC236}">
                <a16:creationId xmlns:a16="http://schemas.microsoft.com/office/drawing/2014/main" id="{CFAA0B34-F84D-DBA3-6DA7-258230F2CADF}"/>
              </a:ext>
            </a:extLst>
          </p:cNvPr>
          <p:cNvSpPr txBox="1"/>
          <p:nvPr/>
        </p:nvSpPr>
        <p:spPr>
          <a:xfrm>
            <a:off x="790710" y="1455881"/>
            <a:ext cx="8445758" cy="4524315"/>
          </a:xfrm>
          <a:prstGeom prst="rect">
            <a:avLst/>
          </a:prstGeom>
          <a:noFill/>
        </p:spPr>
        <p:txBody>
          <a:bodyPr wrap="square" rtlCol="0">
            <a:spAutoFit/>
          </a:bodyPr>
          <a:lstStyle/>
          <a:p>
            <a:pPr marL="457200" indent="-45720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Thermal Performance Assessors use </a:t>
            </a:r>
            <a:r>
              <a:rPr lang="en-AU" dirty="0" err="1">
                <a:latin typeface="Lato" panose="020F0502020204030203" pitchFamily="34" charset="0"/>
                <a:ea typeface="Lato" panose="020F0502020204030203" pitchFamily="34" charset="0"/>
                <a:cs typeface="Lato" panose="020F0502020204030203" pitchFamily="34" charset="0"/>
              </a:rPr>
              <a:t>NatHERS</a:t>
            </a:r>
            <a:r>
              <a:rPr lang="en-AU" dirty="0">
                <a:latin typeface="Lato" panose="020F0502020204030203" pitchFamily="34" charset="0"/>
                <a:ea typeface="Lato" panose="020F0502020204030203" pitchFamily="34" charset="0"/>
                <a:cs typeface="Lato" panose="020F0502020204030203" pitchFamily="34" charset="0"/>
              </a:rPr>
              <a:t> Accredited software to model the heating and cooling energy demand</a:t>
            </a:r>
          </a:p>
          <a:p>
            <a:pPr marL="457200" indent="-457200" algn="l">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457200" indent="-45720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Building design details are loaded into software screens and a star rating produced – for NCC 2022 that’s 7-star minimum</a:t>
            </a:r>
          </a:p>
          <a:p>
            <a:pPr marL="457200" indent="-457200" algn="l">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457200" indent="-45720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NOTE: In NSW, this option may be used to satisfy the thermal performance standards of BASIX.</a:t>
            </a:r>
          </a:p>
          <a:p>
            <a:pPr marL="457200" indent="-457200" algn="l">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457200" indent="-45720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Trade-offs are permitted between roof, wall and floor insulation and windows to achieve the rating</a:t>
            </a:r>
          </a:p>
          <a:p>
            <a:pPr marL="457200" indent="-457200" algn="l">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algn="l"/>
            <a:r>
              <a:rPr lang="en-AU" i="1" dirty="0">
                <a:solidFill>
                  <a:srgbClr val="0563C1"/>
                </a:solidFill>
                <a:latin typeface="Lato" panose="020F0502020204030203" pitchFamily="34" charset="0"/>
                <a:ea typeface="Lato" panose="020F0502020204030203" pitchFamily="34" charset="0"/>
                <a:cs typeface="Lato" panose="020F0502020204030203" pitchFamily="34" charset="0"/>
              </a:rPr>
              <a:t>NOTE that different software systems may provide slightly different results for steel due to the release timetables for new features.</a:t>
            </a:r>
          </a:p>
          <a:p>
            <a:pPr marL="457200" indent="-457200" algn="l">
              <a:buFont typeface="Arial" panose="020B0604020202020204" pitchFamily="34" charset="0"/>
              <a:buChar char="•"/>
            </a:pPr>
            <a:endParaRPr lang="en-AU" sz="1800" dirty="0">
              <a:latin typeface="Lato Light" panose="020F0502020204030203" pitchFamily="34" charset="0"/>
              <a:ea typeface="Lato Light" panose="020F0502020204030203" pitchFamily="34" charset="0"/>
              <a:cs typeface="Lato Light" panose="020F0502020204030203" pitchFamily="34" charset="0"/>
            </a:endParaRPr>
          </a:p>
          <a:p>
            <a:pPr marL="457200" indent="-457200" algn="l">
              <a:buFont typeface="Arial" panose="020B0604020202020204" pitchFamily="34" charset="0"/>
              <a:buChar char="•"/>
            </a:pPr>
            <a:endParaRPr lang="en-AU" sz="180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4" name="Picture 3" descr="A logo for a company&#10;&#10;Description automatically generated">
            <a:extLst>
              <a:ext uri="{FF2B5EF4-FFF2-40B4-BE49-F238E27FC236}">
                <a16:creationId xmlns:a16="http://schemas.microsoft.com/office/drawing/2014/main" id="{A894B516-74B5-9707-4903-BE967EFE36F5}"/>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422039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roof&#10;&#10;Description automatically generated">
            <a:extLst>
              <a:ext uri="{FF2B5EF4-FFF2-40B4-BE49-F238E27FC236}">
                <a16:creationId xmlns:a16="http://schemas.microsoft.com/office/drawing/2014/main" id="{4DDFB556-F7AB-EFEA-6E5F-AECAC9BAAFCB}"/>
              </a:ext>
            </a:extLst>
          </p:cNvPr>
          <p:cNvPicPr>
            <a:picLocks noChangeAspect="1"/>
          </p:cNvPicPr>
          <p:nvPr/>
        </p:nvPicPr>
        <p:blipFill>
          <a:blip r:embed="rId3"/>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9546695" cy="738664"/>
          </a:xfrm>
          <a:prstGeom prst="rect">
            <a:avLst/>
          </a:prstGeom>
          <a:noFill/>
        </p:spPr>
        <p:txBody>
          <a:bodyPr wrap="square" rtlCol="0">
            <a:spAutoFit/>
          </a:bodyPr>
          <a:lstStyle/>
          <a:p>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D</a:t>
            </a:r>
            <a:r>
              <a:rPr lang="en-AU" sz="6300" b="0" i="0" u="none" strike="noStrike"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t</a:t>
            </a:r>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S</a:t>
            </a:r>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 </a:t>
            </a:r>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N</a:t>
            </a:r>
            <a:r>
              <a:rPr lang="en-AU" sz="6300" b="0" i="0" u="none" strike="noStrike"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at</a:t>
            </a:r>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HERS</a:t>
            </a:r>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 PATH</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Box 1">
            <a:extLst>
              <a:ext uri="{FF2B5EF4-FFF2-40B4-BE49-F238E27FC236}">
                <a16:creationId xmlns:a16="http://schemas.microsoft.com/office/drawing/2014/main" id="{CFAA0B34-F84D-DBA3-6DA7-258230F2CADF}"/>
              </a:ext>
            </a:extLst>
          </p:cNvPr>
          <p:cNvSpPr txBox="1"/>
          <p:nvPr/>
        </p:nvSpPr>
        <p:spPr>
          <a:xfrm>
            <a:off x="790709" y="1455881"/>
            <a:ext cx="6647781" cy="3693319"/>
          </a:xfrm>
          <a:prstGeom prst="rect">
            <a:avLst/>
          </a:prstGeom>
          <a:noFill/>
        </p:spPr>
        <p:txBody>
          <a:bodyPr wrap="square" rtlCol="0">
            <a:spAutoFit/>
          </a:bodyPr>
          <a:lstStyle/>
          <a:p>
            <a:pPr algn="l"/>
            <a:r>
              <a:rPr lang="en-AU" dirty="0">
                <a:latin typeface="Lato" panose="020F0502020204030203" pitchFamily="34" charset="0"/>
                <a:ea typeface="Lato" panose="020F0502020204030203" pitchFamily="34" charset="0"/>
                <a:cs typeface="Lato" panose="020F0502020204030203" pitchFamily="34" charset="0"/>
              </a:rPr>
              <a:t>There are four Accredited </a:t>
            </a:r>
            <a:r>
              <a:rPr lang="en-AU" dirty="0" err="1">
                <a:latin typeface="Lato" panose="020F0502020204030203" pitchFamily="34" charset="0"/>
                <a:ea typeface="Lato" panose="020F0502020204030203" pitchFamily="34" charset="0"/>
                <a:cs typeface="Lato" panose="020F0502020204030203" pitchFamily="34" charset="0"/>
              </a:rPr>
              <a:t>NatHERS</a:t>
            </a:r>
            <a:r>
              <a:rPr lang="en-AU" dirty="0">
                <a:latin typeface="Lato" panose="020F0502020204030203" pitchFamily="34" charset="0"/>
                <a:ea typeface="Lato" panose="020F0502020204030203" pitchFamily="34" charset="0"/>
                <a:cs typeface="Lato" panose="020F0502020204030203" pitchFamily="34" charset="0"/>
              </a:rPr>
              <a:t> software systems:</a:t>
            </a:r>
          </a:p>
          <a:p>
            <a:pPr algn="l"/>
            <a:endParaRPr lang="en-AU" dirty="0">
              <a:latin typeface="Lato" panose="020F0502020204030203" pitchFamily="34" charset="0"/>
              <a:ea typeface="Lato" panose="020F0502020204030203" pitchFamily="34" charset="0"/>
              <a:cs typeface="Lato" panose="020F0502020204030203" pitchFamily="34" charset="0"/>
            </a:endParaRPr>
          </a:p>
          <a:p>
            <a:pPr marL="742950" lvl="1" indent="-285750">
              <a:buFont typeface="Arial" panose="020B0604020202020204" pitchFamily="34" charset="0"/>
              <a:buChar char="•"/>
            </a:pPr>
            <a:r>
              <a:rPr lang="en-AU" dirty="0" err="1">
                <a:solidFill>
                  <a:srgbClr val="0563C1"/>
                </a:solidFill>
                <a:latin typeface="Lato" panose="020F0502020204030203" pitchFamily="34" charset="0"/>
                <a:ea typeface="Lato" panose="020F0502020204030203" pitchFamily="34" charset="0"/>
                <a:cs typeface="Lato" panose="020F0502020204030203" pitchFamily="34" charset="0"/>
              </a:rPr>
              <a:t>AccuRate</a:t>
            </a:r>
            <a:r>
              <a:rPr lang="en-AU" dirty="0">
                <a:solidFill>
                  <a:srgbClr val="0563C1"/>
                </a:solidFill>
                <a:latin typeface="Lato" panose="020F0502020204030203" pitchFamily="34" charset="0"/>
                <a:ea typeface="Lato" panose="020F0502020204030203" pitchFamily="34" charset="0"/>
                <a:cs typeface="Lato" panose="020F0502020204030203" pitchFamily="34" charset="0"/>
              </a:rPr>
              <a:t> (CSIRO)</a:t>
            </a:r>
          </a:p>
          <a:p>
            <a:pPr marL="742950" lvl="1" indent="-285750">
              <a:buFont typeface="Arial" panose="020B0604020202020204" pitchFamily="34" charset="0"/>
              <a:buChar char="•"/>
            </a:pPr>
            <a:r>
              <a:rPr lang="en-AU" dirty="0">
                <a:solidFill>
                  <a:srgbClr val="0563C1"/>
                </a:solidFill>
                <a:latin typeface="Lato" panose="020F0502020204030203" pitchFamily="34" charset="0"/>
                <a:ea typeface="Lato" panose="020F0502020204030203" pitchFamily="34" charset="0"/>
                <a:cs typeface="Lato" panose="020F0502020204030203" pitchFamily="34" charset="0"/>
              </a:rPr>
              <a:t>FirstRate5 (Sustainability Victoria)</a:t>
            </a:r>
          </a:p>
          <a:p>
            <a:pPr marL="742950" lvl="1" indent="-285750">
              <a:buFont typeface="Arial" panose="020B0604020202020204" pitchFamily="34" charset="0"/>
              <a:buChar char="•"/>
            </a:pPr>
            <a:r>
              <a:rPr lang="en-AU" dirty="0">
                <a:solidFill>
                  <a:srgbClr val="0563C1"/>
                </a:solidFill>
                <a:latin typeface="Lato" panose="020F0502020204030203" pitchFamily="34" charset="0"/>
                <a:ea typeface="Lato" panose="020F0502020204030203" pitchFamily="34" charset="0"/>
                <a:cs typeface="Lato" panose="020F0502020204030203" pitchFamily="34" charset="0"/>
              </a:rPr>
              <a:t>BERS Pro (Energy Inspection)</a:t>
            </a:r>
          </a:p>
          <a:p>
            <a:pPr marL="742950" lvl="1" indent="-285750">
              <a:buFont typeface="Arial" panose="020B0604020202020204" pitchFamily="34" charset="0"/>
              <a:buChar char="•"/>
            </a:pPr>
            <a:r>
              <a:rPr lang="en-AU" dirty="0">
                <a:solidFill>
                  <a:srgbClr val="0563C1"/>
                </a:solidFill>
                <a:latin typeface="Lato" panose="020F0502020204030203" pitchFamily="34" charset="0"/>
                <a:ea typeface="Lato" panose="020F0502020204030203" pitchFamily="34" charset="0"/>
                <a:cs typeface="Lato" panose="020F0502020204030203" pitchFamily="34" charset="0"/>
              </a:rPr>
              <a:t>Hero (Hero Software)</a:t>
            </a:r>
          </a:p>
          <a:p>
            <a:pPr algn="l"/>
            <a:endParaRPr lang="en-AU" dirty="0">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All systems use the same underlying “thermal engine” but user screens and preliminary calculations are different</a:t>
            </a:r>
          </a:p>
          <a:p>
            <a:pPr marL="285750" indent="-285750" algn="l">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Refer to the </a:t>
            </a:r>
            <a:r>
              <a:rPr lang="en-AU" dirty="0" err="1">
                <a:latin typeface="Lato" panose="020F0502020204030203" pitchFamily="34" charset="0"/>
                <a:ea typeface="Lato" panose="020F0502020204030203" pitchFamily="34" charset="0"/>
                <a:cs typeface="Lato" panose="020F0502020204030203" pitchFamily="34" charset="0"/>
              </a:rPr>
              <a:t>NatHERS</a:t>
            </a:r>
            <a:r>
              <a:rPr lang="en-AU" dirty="0">
                <a:latin typeface="Lato" panose="020F0502020204030203" pitchFamily="34" charset="0"/>
                <a:ea typeface="Lato" panose="020F0502020204030203" pitchFamily="34" charset="0"/>
                <a:cs typeface="Lato" panose="020F0502020204030203" pitchFamily="34" charset="0"/>
              </a:rPr>
              <a:t> website for software availability:</a:t>
            </a:r>
          </a:p>
          <a:p>
            <a:pPr algn="l"/>
            <a:r>
              <a:rPr lang="en-AU" dirty="0">
                <a:latin typeface="Lato" panose="020F0502020204030203" pitchFamily="34" charset="0"/>
                <a:ea typeface="Lato" panose="020F0502020204030203" pitchFamily="34" charset="0"/>
                <a:cs typeface="Lato" panose="020F0502020204030203" pitchFamily="34" charset="0"/>
              </a:rPr>
              <a:t> </a:t>
            </a:r>
          </a:p>
          <a:p>
            <a:pPr algn="l"/>
            <a:r>
              <a:rPr lang="en-AU" dirty="0">
                <a:latin typeface="Lato" panose="020F0502020204030203" pitchFamily="34" charset="0"/>
                <a:ea typeface="Lato" panose="020F0502020204030203" pitchFamily="34" charset="0"/>
                <a:cs typeface="Lato" panose="020F0502020204030203" pitchFamily="34" charset="0"/>
                <a:hlinkClick r:id="rId4"/>
              </a:rPr>
              <a:t>https://www.nathers.gov.au/accredited-software</a:t>
            </a:r>
            <a:endParaRPr lang="en-AU" dirty="0">
              <a:latin typeface="Lato" panose="020F0502020204030203" pitchFamily="34" charset="0"/>
              <a:ea typeface="Lato" panose="020F0502020204030203" pitchFamily="34" charset="0"/>
              <a:cs typeface="Lato" panose="020F0502020204030203" pitchFamily="34" charset="0"/>
            </a:endParaRPr>
          </a:p>
        </p:txBody>
      </p:sp>
      <p:pic>
        <p:nvPicPr>
          <p:cNvPr id="3" name="Picture 2" descr="A logo for a company&#10;&#10;Description automatically generated">
            <a:extLst>
              <a:ext uri="{FF2B5EF4-FFF2-40B4-BE49-F238E27FC236}">
                <a16:creationId xmlns:a16="http://schemas.microsoft.com/office/drawing/2014/main" id="{F445B20B-CEA0-EC52-AEF5-7123FDD3D3EF}"/>
              </a:ext>
            </a:extLst>
          </p:cNvPr>
          <p:cNvPicPr>
            <a:picLocks noChangeAspect="1"/>
          </p:cNvPicPr>
          <p:nvPr/>
        </p:nvPicPr>
        <p:blipFill>
          <a:blip r:embed="rId5"/>
          <a:stretch>
            <a:fillRect/>
          </a:stretch>
        </p:blipFill>
        <p:spPr>
          <a:xfrm>
            <a:off x="790709" y="5986006"/>
            <a:ext cx="888565" cy="639767"/>
          </a:xfrm>
          <a:prstGeom prst="rect">
            <a:avLst/>
          </a:prstGeom>
        </p:spPr>
      </p:pic>
    </p:spTree>
    <p:extLst>
      <p:ext uri="{BB962C8B-B14F-4D97-AF65-F5344CB8AC3E}">
        <p14:creationId xmlns:p14="http://schemas.microsoft.com/office/powerpoint/2010/main" val="99147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roof&#10;&#10;Description automatically generated">
            <a:extLst>
              <a:ext uri="{FF2B5EF4-FFF2-40B4-BE49-F238E27FC236}">
                <a16:creationId xmlns:a16="http://schemas.microsoft.com/office/drawing/2014/main" id="{3F3B92FC-B9DE-D5CB-76A1-798AAFE38083}"/>
              </a:ext>
            </a:extLst>
          </p:cNvPr>
          <p:cNvPicPr>
            <a:picLocks noChangeAspect="1"/>
          </p:cNvPicPr>
          <p:nvPr/>
        </p:nvPicPr>
        <p:blipFill>
          <a:blip r:embed="rId3"/>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9546695" cy="738664"/>
          </a:xfrm>
          <a:prstGeom prst="rect">
            <a:avLst/>
          </a:prstGeom>
          <a:noFill/>
        </p:spPr>
        <p:txBody>
          <a:bodyPr wrap="square" rtlCol="0">
            <a:spAutoFit/>
          </a:bodyPr>
          <a:lstStyle/>
          <a:p>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D</a:t>
            </a:r>
            <a:r>
              <a:rPr lang="en-AU" sz="6300" b="0" i="0" u="none" strike="noStrike"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t</a:t>
            </a:r>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S</a:t>
            </a:r>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 </a:t>
            </a:r>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N</a:t>
            </a:r>
            <a:r>
              <a:rPr lang="en-AU" sz="6300" b="0" i="0" u="none" strike="noStrike"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at</a:t>
            </a:r>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HERS</a:t>
            </a:r>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 PATH</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Box 1">
            <a:extLst>
              <a:ext uri="{FF2B5EF4-FFF2-40B4-BE49-F238E27FC236}">
                <a16:creationId xmlns:a16="http://schemas.microsoft.com/office/drawing/2014/main" id="{CFAA0B34-F84D-DBA3-6DA7-258230F2CADF}"/>
              </a:ext>
            </a:extLst>
          </p:cNvPr>
          <p:cNvSpPr txBox="1"/>
          <p:nvPr/>
        </p:nvSpPr>
        <p:spPr>
          <a:xfrm>
            <a:off x="790710" y="1455881"/>
            <a:ext cx="3549198" cy="3970318"/>
          </a:xfrm>
          <a:prstGeom prst="rect">
            <a:avLst/>
          </a:prstGeom>
          <a:noFill/>
        </p:spPr>
        <p:txBody>
          <a:bodyPr wrap="square" rtlCol="0">
            <a:spAutoFit/>
          </a:bodyPr>
          <a:lstStyle/>
          <a:p>
            <a:pPr marL="457200" indent="-45720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NASH worked with the BlueScope Applications Team to develop a </a:t>
            </a:r>
            <a:r>
              <a:rPr lang="en-AU" dirty="0" err="1">
                <a:latin typeface="Lato" panose="020F0502020204030203" pitchFamily="34" charset="0"/>
                <a:ea typeface="Lato" panose="020F0502020204030203" pitchFamily="34" charset="0"/>
                <a:cs typeface="Lato" panose="020F0502020204030203" pitchFamily="34" charset="0"/>
              </a:rPr>
              <a:t>NatHERS</a:t>
            </a:r>
            <a:r>
              <a:rPr lang="en-AU" dirty="0">
                <a:latin typeface="Lato" panose="020F0502020204030203" pitchFamily="34" charset="0"/>
                <a:ea typeface="Lato" panose="020F0502020204030203" pitchFamily="34" charset="0"/>
                <a:cs typeface="Lato" panose="020F0502020204030203" pitchFamily="34" charset="0"/>
              </a:rPr>
              <a:t> Software Modelling Guide</a:t>
            </a:r>
          </a:p>
          <a:p>
            <a:pPr marL="457200" indent="-457200" algn="l">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457200" indent="-45720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As systems have different input screens, the guidance needs to be tailored somewhat for each software</a:t>
            </a:r>
          </a:p>
          <a:p>
            <a:pPr marL="457200" indent="-457200" algn="l">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457200" indent="-457200" algn="l">
              <a:buFont typeface="Arial" panose="020B0604020202020204" pitchFamily="34" charset="0"/>
              <a:buChar char="•"/>
            </a:pPr>
            <a:r>
              <a:rPr lang="en-AU" sz="1800" dirty="0">
                <a:effectLst/>
                <a:latin typeface="Segoe UI" panose="020B0502040204020203" pitchFamily="34" charset="0"/>
              </a:rPr>
              <a:t>Engaging</a:t>
            </a:r>
            <a:r>
              <a:rPr lang="en-AU" dirty="0">
                <a:latin typeface="Lato" panose="020F0502020204030203" pitchFamily="34" charset="0"/>
                <a:ea typeface="Lato" panose="020F0502020204030203" pitchFamily="34" charset="0"/>
                <a:cs typeface="Lato" panose="020F0502020204030203" pitchFamily="34" charset="0"/>
              </a:rPr>
              <a:t> with </a:t>
            </a:r>
            <a:r>
              <a:rPr lang="en-AU" dirty="0" err="1">
                <a:latin typeface="Lato" panose="020F0502020204030203" pitchFamily="34" charset="0"/>
                <a:ea typeface="Lato" panose="020F0502020204030203" pitchFamily="34" charset="0"/>
                <a:cs typeface="Lato" panose="020F0502020204030203" pitchFamily="34" charset="0"/>
              </a:rPr>
              <a:t>NatHERS</a:t>
            </a:r>
            <a:r>
              <a:rPr lang="en-AU" dirty="0">
                <a:latin typeface="Lato" panose="020F0502020204030203" pitchFamily="34" charset="0"/>
                <a:ea typeface="Lato" panose="020F0502020204030203" pitchFamily="34" charset="0"/>
                <a:cs typeface="Lato" panose="020F0502020204030203" pitchFamily="34" charset="0"/>
              </a:rPr>
              <a:t> Administrator to incorporate this guidance into the Assessor Handbook</a:t>
            </a:r>
          </a:p>
        </p:txBody>
      </p:sp>
      <p:pic>
        <p:nvPicPr>
          <p:cNvPr id="5" name="Picture 4">
            <a:extLst>
              <a:ext uri="{FF2B5EF4-FFF2-40B4-BE49-F238E27FC236}">
                <a16:creationId xmlns:a16="http://schemas.microsoft.com/office/drawing/2014/main" id="{B085E993-6EB1-E0E0-826D-9FC4D5F7C874}"/>
              </a:ext>
            </a:extLst>
          </p:cNvPr>
          <p:cNvPicPr>
            <a:picLocks noChangeAspect="1"/>
          </p:cNvPicPr>
          <p:nvPr/>
        </p:nvPicPr>
        <p:blipFill>
          <a:blip r:embed="rId4"/>
          <a:stretch>
            <a:fillRect/>
          </a:stretch>
        </p:blipFill>
        <p:spPr>
          <a:xfrm rot="21234061">
            <a:off x="4573799" y="1488696"/>
            <a:ext cx="3105170" cy="4344649"/>
          </a:xfrm>
          <a:prstGeom prst="rect">
            <a:avLst/>
          </a:prstGeom>
          <a:ln>
            <a:noFill/>
          </a:ln>
          <a:effectLst>
            <a:outerShdw blurRad="127000" dist="38100" dir="5580000" algn="tl" rotWithShape="0">
              <a:srgbClr val="333333">
                <a:alpha val="44000"/>
              </a:srgbClr>
            </a:outerShdw>
          </a:effectLst>
        </p:spPr>
      </p:pic>
      <p:pic>
        <p:nvPicPr>
          <p:cNvPr id="3" name="Picture 2" descr="A logo for a company&#10;&#10;Description automatically generated">
            <a:extLst>
              <a:ext uri="{FF2B5EF4-FFF2-40B4-BE49-F238E27FC236}">
                <a16:creationId xmlns:a16="http://schemas.microsoft.com/office/drawing/2014/main" id="{7D86A4D0-41B9-C940-56A6-F9592AF9D496}"/>
              </a:ext>
            </a:extLst>
          </p:cNvPr>
          <p:cNvPicPr>
            <a:picLocks noChangeAspect="1"/>
          </p:cNvPicPr>
          <p:nvPr/>
        </p:nvPicPr>
        <p:blipFill>
          <a:blip r:embed="rId5"/>
          <a:stretch>
            <a:fillRect/>
          </a:stretch>
        </p:blipFill>
        <p:spPr>
          <a:xfrm>
            <a:off x="790709" y="5986006"/>
            <a:ext cx="888565" cy="639767"/>
          </a:xfrm>
          <a:prstGeom prst="rect">
            <a:avLst/>
          </a:prstGeom>
        </p:spPr>
      </p:pic>
    </p:spTree>
    <p:extLst>
      <p:ext uri="{BB962C8B-B14F-4D97-AF65-F5344CB8AC3E}">
        <p14:creationId xmlns:p14="http://schemas.microsoft.com/office/powerpoint/2010/main" val="156358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roof&#10;&#10;Description automatically generated">
            <a:extLst>
              <a:ext uri="{FF2B5EF4-FFF2-40B4-BE49-F238E27FC236}">
                <a16:creationId xmlns:a16="http://schemas.microsoft.com/office/drawing/2014/main" id="{B3EAAE83-FE20-A860-ADEE-847DFE934C99}"/>
              </a:ext>
            </a:extLst>
          </p:cNvPr>
          <p:cNvPicPr>
            <a:picLocks noChangeAspect="1"/>
          </p:cNvPicPr>
          <p:nvPr/>
        </p:nvPicPr>
        <p:blipFill>
          <a:blip r:embed="rId3"/>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9546695" cy="738664"/>
          </a:xfrm>
          <a:prstGeom prst="rect">
            <a:avLst/>
          </a:prstGeom>
          <a:noFill/>
        </p:spPr>
        <p:txBody>
          <a:bodyPr wrap="square" rtlCol="0">
            <a:spAutoFit/>
          </a:bodyPr>
          <a:lstStyle/>
          <a:p>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D</a:t>
            </a:r>
            <a:r>
              <a:rPr lang="en-AU" sz="6300" b="0" i="0" u="none" strike="noStrike"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t</a:t>
            </a:r>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S</a:t>
            </a:r>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 elemental PATH</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Box 1">
            <a:extLst>
              <a:ext uri="{FF2B5EF4-FFF2-40B4-BE49-F238E27FC236}">
                <a16:creationId xmlns:a16="http://schemas.microsoft.com/office/drawing/2014/main" id="{CFAA0B34-F84D-DBA3-6DA7-258230F2CADF}"/>
              </a:ext>
            </a:extLst>
          </p:cNvPr>
          <p:cNvSpPr txBox="1"/>
          <p:nvPr/>
        </p:nvSpPr>
        <p:spPr>
          <a:xfrm>
            <a:off x="790709" y="1455881"/>
            <a:ext cx="6021057" cy="3970318"/>
          </a:xfrm>
          <a:prstGeom prst="rect">
            <a:avLst/>
          </a:prstGeom>
          <a:noFill/>
        </p:spPr>
        <p:txBody>
          <a:bodyPr wrap="square" rtlCol="0">
            <a:spAutoFit/>
          </a:bodyPr>
          <a:lstStyle/>
          <a:p>
            <a:pPr marL="457200" indent="-457200" algn="l">
              <a:buFont typeface="Arial" panose="020B0604020202020204" pitchFamily="34" charset="0"/>
              <a:buChar char="•"/>
            </a:pPr>
            <a:r>
              <a:rPr lang="en-AU" sz="1800" dirty="0">
                <a:effectLst/>
                <a:latin typeface="Segoe UI" panose="020B0502040204020203" pitchFamily="34" charset="0"/>
              </a:rPr>
              <a:t>Lookup tables in the ABCB Housing Provisions Standard, based on Climate Zone and building </a:t>
            </a:r>
            <a:r>
              <a:rPr lang="en-AU" sz="1800" dirty="0" err="1">
                <a:effectLst/>
                <a:latin typeface="Segoe UI" panose="020B0502040204020203" pitchFamily="34" charset="0"/>
              </a:rPr>
              <a:t>geomentry</a:t>
            </a:r>
            <a:endParaRPr lang="en-AU" sz="1800" dirty="0">
              <a:effectLst/>
              <a:latin typeface="Segoe UI" panose="020B0502040204020203" pitchFamily="34" charset="0"/>
            </a:endParaRPr>
          </a:p>
          <a:p>
            <a:pPr marL="457200" indent="-457200" algn="l">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457200" indent="-45720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Design one element at a time - no trade-offs between building elements or glazing</a:t>
            </a:r>
          </a:p>
          <a:p>
            <a:pPr marL="457200" indent="-457200" algn="l">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457200" indent="-45720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Tables assume </a:t>
            </a:r>
            <a:r>
              <a:rPr lang="en-AU" dirty="0">
                <a:solidFill>
                  <a:srgbClr val="00B050"/>
                </a:solidFill>
                <a:latin typeface="Lato" panose="020F0502020204030203" pitchFamily="34" charset="0"/>
                <a:ea typeface="Lato" panose="020F0502020204030203" pitchFamily="34" charset="0"/>
                <a:cs typeface="Lato" panose="020F0502020204030203" pitchFamily="34" charset="0"/>
              </a:rPr>
              <a:t>timber</a:t>
            </a:r>
            <a:r>
              <a:rPr lang="en-AU" dirty="0">
                <a:latin typeface="Lato" panose="020F0502020204030203" pitchFamily="34" charset="0"/>
                <a:ea typeface="Lato" panose="020F0502020204030203" pitchFamily="34" charset="0"/>
                <a:cs typeface="Lato" panose="020F0502020204030203" pitchFamily="34" charset="0"/>
              </a:rPr>
              <a:t> construction. When </a:t>
            </a:r>
            <a:r>
              <a:rPr lang="en-AU" dirty="0">
                <a:solidFill>
                  <a:srgbClr val="0563C1"/>
                </a:solidFill>
                <a:latin typeface="Lato" panose="020F0502020204030203" pitchFamily="34" charset="0"/>
                <a:ea typeface="Lato" panose="020F0502020204030203" pitchFamily="34" charset="0"/>
                <a:cs typeface="Lato" panose="020F0502020204030203" pitchFamily="34" charset="0"/>
              </a:rPr>
              <a:t>steel</a:t>
            </a:r>
            <a:r>
              <a:rPr lang="en-AU" dirty="0">
                <a:latin typeface="Lato" panose="020F0502020204030203" pitchFamily="34" charset="0"/>
                <a:ea typeface="Lato" panose="020F0502020204030203" pitchFamily="34" charset="0"/>
                <a:cs typeface="Lato" panose="020F0502020204030203" pitchFamily="34" charset="0"/>
              </a:rPr>
              <a:t> is used, additional measures are required:</a:t>
            </a:r>
          </a:p>
          <a:p>
            <a:pPr marL="457200" indent="-457200" algn="l">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914400" lvl="1" indent="-45720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Prescribed mitigation measures, such as additional insulation, or</a:t>
            </a:r>
          </a:p>
          <a:p>
            <a:pPr marL="914400" lvl="1" indent="-45720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914400" lvl="1" indent="-457200">
              <a:buFont typeface="Arial" panose="020B0604020202020204" pitchFamily="34" charset="0"/>
              <a:buChar char="•"/>
            </a:pPr>
            <a:r>
              <a:rPr lang="en-AU" dirty="0">
                <a:solidFill>
                  <a:srgbClr val="0563C1"/>
                </a:solidFill>
                <a:latin typeface="Lato" panose="020F0502020204030203" pitchFamily="34" charset="0"/>
                <a:ea typeface="Lato" panose="020F0502020204030203" pitchFamily="34" charset="0"/>
                <a:cs typeface="Lato" panose="020F0502020204030203" pitchFamily="34" charset="0"/>
              </a:rPr>
              <a:t>Total R-Value calculation to meet specified value</a:t>
            </a:r>
          </a:p>
        </p:txBody>
      </p:sp>
      <p:pic>
        <p:nvPicPr>
          <p:cNvPr id="4" name="Picture 3" descr="A logo for a company&#10;&#10;Description automatically generated">
            <a:extLst>
              <a:ext uri="{FF2B5EF4-FFF2-40B4-BE49-F238E27FC236}">
                <a16:creationId xmlns:a16="http://schemas.microsoft.com/office/drawing/2014/main" id="{013EA2F1-84AB-6818-1CC7-5EA44A38385A}"/>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80506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om with a ladder and a ladder&#10;&#10;Description automatically generated with medium confidence">
            <a:extLst>
              <a:ext uri="{FF2B5EF4-FFF2-40B4-BE49-F238E27FC236}">
                <a16:creationId xmlns:a16="http://schemas.microsoft.com/office/drawing/2014/main" id="{EC87F3B1-5F14-1002-AD5F-97995D676F06}"/>
              </a:ext>
            </a:extLst>
          </p:cNvPr>
          <p:cNvPicPr>
            <a:picLocks noChangeAspect="1"/>
          </p:cNvPicPr>
          <p:nvPr/>
        </p:nvPicPr>
        <p:blipFill>
          <a:blip r:embed="rId3"/>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6258965" cy="2677656"/>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Practically what will it mean for solutions and processes?</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3" name="TextBox 2">
            <a:extLst>
              <a:ext uri="{FF2B5EF4-FFF2-40B4-BE49-F238E27FC236}">
                <a16:creationId xmlns:a16="http://schemas.microsoft.com/office/drawing/2014/main" id="{D7BF1328-D827-68C1-7988-99E38FFD4D4C}"/>
              </a:ext>
            </a:extLst>
          </p:cNvPr>
          <p:cNvSpPr txBox="1"/>
          <p:nvPr/>
        </p:nvSpPr>
        <p:spPr>
          <a:xfrm>
            <a:off x="778834" y="3456893"/>
            <a:ext cx="4430164" cy="1456809"/>
          </a:xfrm>
          <a:prstGeom prst="rect">
            <a:avLst/>
          </a:prstGeom>
          <a:noFill/>
        </p:spPr>
        <p:txBody>
          <a:bodyPr wrap="square" rtlCol="0">
            <a:spAutoFit/>
          </a:bodyPr>
          <a:lstStyle/>
          <a:p>
            <a:pPr algn="l"/>
            <a:r>
              <a:rPr lang="en-AU" dirty="0">
                <a:latin typeface="Lato" panose="020F0502020204030203" pitchFamily="34" charset="0"/>
                <a:ea typeface="Lato" panose="020F0502020204030203" pitchFamily="34" charset="0"/>
                <a:cs typeface="Lato" panose="020F0502020204030203" pitchFamily="34" charset="0"/>
              </a:rPr>
              <a:t>Simple, practical solution examples - to show changes from a builder perspective will in most cases be minimal for steel framed houses</a:t>
            </a:r>
          </a:p>
          <a:p>
            <a:pPr marR="0" algn="l" rtl="0"/>
            <a:endParaRPr lang="en-AU" sz="2500" b="0" i="0" u="none" strike="noStrike" baseline="30000" dirty="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2" name="Picture 1" descr="A logo for a company&#10;&#10;Description automatically generated">
            <a:extLst>
              <a:ext uri="{FF2B5EF4-FFF2-40B4-BE49-F238E27FC236}">
                <a16:creationId xmlns:a16="http://schemas.microsoft.com/office/drawing/2014/main" id="{59D66942-626B-15B5-FDAF-61B564465E5B}"/>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25532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9546695" cy="738664"/>
          </a:xfrm>
          <a:prstGeom prst="rect">
            <a:avLst/>
          </a:prstGeom>
          <a:noFill/>
        </p:spPr>
        <p:txBody>
          <a:bodyPr wrap="square" rtlCol="0">
            <a:spAutoFit/>
          </a:bodyPr>
          <a:lstStyle/>
          <a:p>
            <a:r>
              <a:rPr lang="en-AU" sz="6300" b="0" i="0" u="none" strike="noStrike"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DtS</a:t>
            </a:r>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 Elemental Solutions</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5" name="Picture 4" descr="A white background with a flag&#10;&#10;Description automatically generated">
            <a:extLst>
              <a:ext uri="{FF2B5EF4-FFF2-40B4-BE49-F238E27FC236}">
                <a16:creationId xmlns:a16="http://schemas.microsoft.com/office/drawing/2014/main" id="{337A94D6-E3AF-F1EF-132F-3E61F2115ECA}"/>
              </a:ext>
            </a:extLst>
          </p:cNvPr>
          <p:cNvPicPr>
            <a:picLocks noChangeAspect="1"/>
          </p:cNvPicPr>
          <p:nvPr/>
        </p:nvPicPr>
        <p:blipFill>
          <a:blip r:embed="rId3"/>
          <a:stretch>
            <a:fill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83223CA4-DEB0-F087-B625-00D5267044DF}"/>
              </a:ext>
            </a:extLst>
          </p:cNvPr>
          <p:cNvPicPr>
            <a:picLocks noChangeAspect="1"/>
          </p:cNvPicPr>
          <p:nvPr/>
        </p:nvPicPr>
        <p:blipFill>
          <a:blip r:embed="rId4"/>
          <a:stretch>
            <a:fillRect/>
          </a:stretch>
        </p:blipFill>
        <p:spPr>
          <a:xfrm>
            <a:off x="2186387" y="1097228"/>
            <a:ext cx="7462966" cy="4850928"/>
          </a:xfrm>
          <a:prstGeom prst="rect">
            <a:avLst/>
          </a:prstGeom>
          <a:ln>
            <a:noFill/>
          </a:ln>
          <a:effectLst>
            <a:softEdge rad="457200"/>
          </a:effectLst>
        </p:spPr>
      </p:pic>
      <p:sp>
        <p:nvSpPr>
          <p:cNvPr id="13" name="Speech Bubble: Rectangle with Corners Rounded 12">
            <a:extLst>
              <a:ext uri="{FF2B5EF4-FFF2-40B4-BE49-F238E27FC236}">
                <a16:creationId xmlns:a16="http://schemas.microsoft.com/office/drawing/2014/main" id="{A6D090A8-CC1F-8F39-E999-273CC23FB226}"/>
              </a:ext>
            </a:extLst>
          </p:cNvPr>
          <p:cNvSpPr/>
          <p:nvPr/>
        </p:nvSpPr>
        <p:spPr>
          <a:xfrm>
            <a:off x="9985326" y="1735820"/>
            <a:ext cx="1465422" cy="526820"/>
          </a:xfrm>
          <a:prstGeom prst="wedgeRoundRectCallout">
            <a:avLst>
              <a:gd name="adj1" fmla="val -259044"/>
              <a:gd name="adj2" fmla="val 60862"/>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Lato" panose="020F0502020204030203" pitchFamily="34" charset="0"/>
                <a:ea typeface="Lato" panose="020F0502020204030203" pitchFamily="34" charset="0"/>
                <a:cs typeface="Lato" panose="020F0502020204030203" pitchFamily="34" charset="0"/>
              </a:rPr>
              <a:t>ROOF TYPE</a:t>
            </a:r>
          </a:p>
        </p:txBody>
      </p:sp>
      <p:sp>
        <p:nvSpPr>
          <p:cNvPr id="14" name="Speech Bubble: Rectangle with Corners Rounded 13">
            <a:extLst>
              <a:ext uri="{FF2B5EF4-FFF2-40B4-BE49-F238E27FC236}">
                <a16:creationId xmlns:a16="http://schemas.microsoft.com/office/drawing/2014/main" id="{DE2AE71F-F04B-EB95-F8A7-B9FBE6955C48}"/>
              </a:ext>
            </a:extLst>
          </p:cNvPr>
          <p:cNvSpPr/>
          <p:nvPr/>
        </p:nvSpPr>
        <p:spPr>
          <a:xfrm>
            <a:off x="698383" y="2719506"/>
            <a:ext cx="1335664" cy="646876"/>
          </a:xfrm>
          <a:prstGeom prst="wedgeRoundRectCallout">
            <a:avLst>
              <a:gd name="adj1" fmla="val 142574"/>
              <a:gd name="adj2" fmla="val -55429"/>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Lato" panose="020F0502020204030203" pitchFamily="34" charset="0"/>
                <a:ea typeface="Lato" panose="020F0502020204030203" pitchFamily="34" charset="0"/>
                <a:cs typeface="Lato" panose="020F0502020204030203" pitchFamily="34" charset="0"/>
              </a:rPr>
              <a:t>WALL</a:t>
            </a:r>
          </a:p>
          <a:p>
            <a:pPr algn="ctr"/>
            <a:r>
              <a:rPr lang="en-AU" sz="1400" dirty="0">
                <a:latin typeface="Lato" panose="020F0502020204030203" pitchFamily="34" charset="0"/>
                <a:ea typeface="Lato" panose="020F0502020204030203" pitchFamily="34" charset="0"/>
                <a:cs typeface="Lato" panose="020F0502020204030203" pitchFamily="34" charset="0"/>
              </a:rPr>
              <a:t>MATERIAL</a:t>
            </a:r>
          </a:p>
        </p:txBody>
      </p:sp>
      <p:sp>
        <p:nvSpPr>
          <p:cNvPr id="15" name="Speech Bubble: Rectangle with Corners Rounded 14">
            <a:extLst>
              <a:ext uri="{FF2B5EF4-FFF2-40B4-BE49-F238E27FC236}">
                <a16:creationId xmlns:a16="http://schemas.microsoft.com/office/drawing/2014/main" id="{F9282B8E-72EF-C8C6-ACC1-21FB964DD562}"/>
              </a:ext>
            </a:extLst>
          </p:cNvPr>
          <p:cNvSpPr/>
          <p:nvPr/>
        </p:nvSpPr>
        <p:spPr>
          <a:xfrm>
            <a:off x="698383" y="3522692"/>
            <a:ext cx="1844264" cy="901264"/>
          </a:xfrm>
          <a:prstGeom prst="wedgeRoundRectCallout">
            <a:avLst>
              <a:gd name="adj1" fmla="val 107446"/>
              <a:gd name="adj2" fmla="val -35450"/>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Lato" panose="020F0502020204030203" pitchFamily="34" charset="0"/>
                <a:ea typeface="Lato" panose="020F0502020204030203" pitchFamily="34" charset="0"/>
                <a:cs typeface="Lato" panose="020F0502020204030203" pitchFamily="34" charset="0"/>
              </a:rPr>
              <a:t>WALL COLOUR</a:t>
            </a:r>
          </a:p>
          <a:p>
            <a:pPr algn="ctr"/>
            <a:r>
              <a:rPr lang="en-AU" sz="1400" dirty="0">
                <a:latin typeface="Lato" panose="020F0502020204030203" pitchFamily="34" charset="0"/>
                <a:ea typeface="Lato" panose="020F0502020204030203" pitchFamily="34" charset="0"/>
                <a:cs typeface="Lato" panose="020F0502020204030203" pitchFamily="34" charset="0"/>
              </a:rPr>
              <a:t>(SOLAR ABSORPTANCE)</a:t>
            </a:r>
          </a:p>
        </p:txBody>
      </p:sp>
      <p:sp>
        <p:nvSpPr>
          <p:cNvPr id="17" name="Speech Bubble: Rectangle with Corners Rounded 16">
            <a:extLst>
              <a:ext uri="{FF2B5EF4-FFF2-40B4-BE49-F238E27FC236}">
                <a16:creationId xmlns:a16="http://schemas.microsoft.com/office/drawing/2014/main" id="{FAD0F007-2D1A-C9D9-9726-BBAC271A6CB0}"/>
              </a:ext>
            </a:extLst>
          </p:cNvPr>
          <p:cNvSpPr/>
          <p:nvPr/>
        </p:nvSpPr>
        <p:spPr>
          <a:xfrm>
            <a:off x="9092629" y="2447283"/>
            <a:ext cx="2400989" cy="720696"/>
          </a:xfrm>
          <a:prstGeom prst="wedgeRoundRectCallout">
            <a:avLst>
              <a:gd name="adj1" fmla="val -123117"/>
              <a:gd name="adj2" fmla="val -57746"/>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Lato" panose="020F0502020204030203" pitchFamily="34" charset="0"/>
                <a:ea typeface="Lato" panose="020F0502020204030203" pitchFamily="34" charset="0"/>
                <a:cs typeface="Lato" panose="020F0502020204030203" pitchFamily="34" charset="0"/>
              </a:rPr>
              <a:t>ROOF COLOUR</a:t>
            </a:r>
          </a:p>
          <a:p>
            <a:pPr algn="ctr"/>
            <a:r>
              <a:rPr lang="en-AU" sz="1400" dirty="0">
                <a:latin typeface="Lato" panose="020F0502020204030203" pitchFamily="34" charset="0"/>
                <a:ea typeface="Lato" panose="020F0502020204030203" pitchFamily="34" charset="0"/>
                <a:cs typeface="Lato" panose="020F0502020204030203" pitchFamily="34" charset="0"/>
              </a:rPr>
              <a:t>(SOLAR ABSORPTANCE)</a:t>
            </a:r>
          </a:p>
        </p:txBody>
      </p:sp>
      <p:sp>
        <p:nvSpPr>
          <p:cNvPr id="18" name="Speech Bubble: Rectangle with Corners Rounded 17">
            <a:extLst>
              <a:ext uri="{FF2B5EF4-FFF2-40B4-BE49-F238E27FC236}">
                <a16:creationId xmlns:a16="http://schemas.microsoft.com/office/drawing/2014/main" id="{DD072D06-578E-7335-00F1-BE22C961080A}"/>
              </a:ext>
            </a:extLst>
          </p:cNvPr>
          <p:cNvSpPr/>
          <p:nvPr/>
        </p:nvSpPr>
        <p:spPr>
          <a:xfrm>
            <a:off x="698383" y="4580266"/>
            <a:ext cx="1233182" cy="639767"/>
          </a:xfrm>
          <a:prstGeom prst="wedgeRoundRectCallout">
            <a:avLst>
              <a:gd name="adj1" fmla="val 155725"/>
              <a:gd name="adj2" fmla="val -26622"/>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Lato" panose="020F0502020204030203" pitchFamily="34" charset="0"/>
                <a:ea typeface="Lato" panose="020F0502020204030203" pitchFamily="34" charset="0"/>
                <a:cs typeface="Lato" panose="020F0502020204030203" pitchFamily="34" charset="0"/>
              </a:rPr>
              <a:t>WALL</a:t>
            </a:r>
          </a:p>
          <a:p>
            <a:pPr algn="ctr"/>
            <a:r>
              <a:rPr lang="en-AU" sz="1400" dirty="0">
                <a:latin typeface="Lato" panose="020F0502020204030203" pitchFamily="34" charset="0"/>
                <a:ea typeface="Lato" panose="020F0502020204030203" pitchFamily="34" charset="0"/>
                <a:cs typeface="Lato" panose="020F0502020204030203" pitchFamily="34" charset="0"/>
              </a:rPr>
              <a:t>HEIGHT</a:t>
            </a:r>
          </a:p>
        </p:txBody>
      </p:sp>
      <p:sp>
        <p:nvSpPr>
          <p:cNvPr id="19" name="Speech Bubble: Rectangle with Corners Rounded 18">
            <a:extLst>
              <a:ext uri="{FF2B5EF4-FFF2-40B4-BE49-F238E27FC236}">
                <a16:creationId xmlns:a16="http://schemas.microsoft.com/office/drawing/2014/main" id="{12CA121C-81D0-1340-7403-5841775AFADA}"/>
              </a:ext>
            </a:extLst>
          </p:cNvPr>
          <p:cNvSpPr/>
          <p:nvPr/>
        </p:nvSpPr>
        <p:spPr>
          <a:xfrm>
            <a:off x="698383" y="1900300"/>
            <a:ext cx="1233182" cy="646875"/>
          </a:xfrm>
          <a:prstGeom prst="wedgeRoundRectCallout">
            <a:avLst>
              <a:gd name="adj1" fmla="val 219905"/>
              <a:gd name="adj2" fmla="val -70560"/>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latin typeface="Lato" panose="020F0502020204030203" pitchFamily="34" charset="0"/>
                <a:ea typeface="Lato" panose="020F0502020204030203" pitchFamily="34" charset="0"/>
                <a:cs typeface="Lato" panose="020F0502020204030203" pitchFamily="34" charset="0"/>
              </a:rPr>
              <a:t>EAVE WIDTH</a:t>
            </a:r>
          </a:p>
        </p:txBody>
      </p:sp>
      <p:sp>
        <p:nvSpPr>
          <p:cNvPr id="20" name="Speech Bubble: Rectangle with Corners Rounded 19">
            <a:extLst>
              <a:ext uri="{FF2B5EF4-FFF2-40B4-BE49-F238E27FC236}">
                <a16:creationId xmlns:a16="http://schemas.microsoft.com/office/drawing/2014/main" id="{06CC2249-24CD-FE3E-0135-4EC51AAB256B}"/>
              </a:ext>
            </a:extLst>
          </p:cNvPr>
          <p:cNvSpPr/>
          <p:nvPr/>
        </p:nvSpPr>
        <p:spPr>
          <a:xfrm>
            <a:off x="9835999" y="3352622"/>
            <a:ext cx="1657618" cy="720696"/>
          </a:xfrm>
          <a:prstGeom prst="wedgeRoundRectCallout">
            <a:avLst>
              <a:gd name="adj1" fmla="val -209025"/>
              <a:gd name="adj2" fmla="val -54612"/>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Lato" panose="020F0502020204030203" pitchFamily="34" charset="0"/>
                <a:ea typeface="Lato" panose="020F0502020204030203" pitchFamily="34" charset="0"/>
                <a:cs typeface="Lato" panose="020F0502020204030203" pitchFamily="34" charset="0"/>
              </a:rPr>
              <a:t>ROOF</a:t>
            </a:r>
          </a:p>
          <a:p>
            <a:pPr algn="ctr"/>
            <a:r>
              <a:rPr lang="en-AU" sz="1400" dirty="0">
                <a:latin typeface="Lato" panose="020F0502020204030203" pitchFamily="34" charset="0"/>
                <a:ea typeface="Lato" panose="020F0502020204030203" pitchFamily="34" charset="0"/>
                <a:cs typeface="Lato" panose="020F0502020204030203" pitchFamily="34" charset="0"/>
              </a:rPr>
              <a:t>VENTILATION</a:t>
            </a:r>
          </a:p>
        </p:txBody>
      </p:sp>
      <p:sp>
        <p:nvSpPr>
          <p:cNvPr id="21" name="Speech Bubble: Rectangle with Corners Rounded 20">
            <a:extLst>
              <a:ext uri="{FF2B5EF4-FFF2-40B4-BE49-F238E27FC236}">
                <a16:creationId xmlns:a16="http://schemas.microsoft.com/office/drawing/2014/main" id="{D5FBF0A6-46EF-A690-F9C1-307EF979A2E8}"/>
              </a:ext>
            </a:extLst>
          </p:cNvPr>
          <p:cNvSpPr/>
          <p:nvPr/>
        </p:nvSpPr>
        <p:spPr>
          <a:xfrm>
            <a:off x="9649353" y="4195341"/>
            <a:ext cx="1844264" cy="805343"/>
          </a:xfrm>
          <a:prstGeom prst="wedgeRoundRectCallout">
            <a:avLst>
              <a:gd name="adj1" fmla="val -181895"/>
              <a:gd name="adj2" fmla="val -138535"/>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Lato" panose="020F0502020204030203" pitchFamily="34" charset="0"/>
                <a:ea typeface="Lato" panose="020F0502020204030203" pitchFamily="34" charset="0"/>
                <a:cs typeface="Lato" panose="020F0502020204030203" pitchFamily="34" charset="0"/>
              </a:rPr>
              <a:t>ROOF REFLECTIVE</a:t>
            </a:r>
          </a:p>
          <a:p>
            <a:pPr algn="ctr"/>
            <a:r>
              <a:rPr lang="en-AU" sz="1400" dirty="0">
                <a:latin typeface="Lato" panose="020F0502020204030203" pitchFamily="34" charset="0"/>
                <a:ea typeface="Lato" panose="020F0502020204030203" pitchFamily="34" charset="0"/>
                <a:cs typeface="Lato" panose="020F0502020204030203" pitchFamily="34" charset="0"/>
              </a:rPr>
              <a:t>INSULATION</a:t>
            </a:r>
          </a:p>
        </p:txBody>
      </p:sp>
      <p:sp>
        <p:nvSpPr>
          <p:cNvPr id="22" name="TextBox 21">
            <a:extLst>
              <a:ext uri="{FF2B5EF4-FFF2-40B4-BE49-F238E27FC236}">
                <a16:creationId xmlns:a16="http://schemas.microsoft.com/office/drawing/2014/main" id="{BDA59C44-32D3-D785-EB5B-08AA7A4987BE}"/>
              </a:ext>
            </a:extLst>
          </p:cNvPr>
          <p:cNvSpPr txBox="1"/>
          <p:nvPr/>
        </p:nvSpPr>
        <p:spPr>
          <a:xfrm>
            <a:off x="5810985" y="5392980"/>
            <a:ext cx="419462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latin typeface="Lato" panose="020F0502020204030203" pitchFamily="34" charset="0"/>
                <a:ea typeface="Lato" panose="020F0502020204030203" pitchFamily="34" charset="0"/>
                <a:cs typeface="Lato" panose="020F0502020204030203" pitchFamily="34" charset="0"/>
              </a:rPr>
              <a:t>Photo acknowledgement: JG KING HOMES</a:t>
            </a:r>
          </a:p>
        </p:txBody>
      </p:sp>
      <p:sp>
        <p:nvSpPr>
          <p:cNvPr id="11" name="TextBox 10">
            <a:extLst>
              <a:ext uri="{FF2B5EF4-FFF2-40B4-BE49-F238E27FC236}">
                <a16:creationId xmlns:a16="http://schemas.microsoft.com/office/drawing/2014/main" id="{5FE9FDEA-CC36-9949-B2FE-56F0E0357CE6}"/>
              </a:ext>
            </a:extLst>
          </p:cNvPr>
          <p:cNvSpPr txBox="1"/>
          <p:nvPr/>
        </p:nvSpPr>
        <p:spPr>
          <a:xfrm>
            <a:off x="778834" y="943246"/>
            <a:ext cx="9546695" cy="738664"/>
          </a:xfrm>
          <a:prstGeom prst="rect">
            <a:avLst/>
          </a:prstGeom>
          <a:noFill/>
        </p:spPr>
        <p:txBody>
          <a:bodyPr wrap="square" rtlCol="0">
            <a:spAutoFit/>
          </a:bodyPr>
          <a:lstStyle/>
          <a:p>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D</a:t>
            </a:r>
            <a:r>
              <a:rPr lang="en-AU" sz="6300" b="0" i="0" u="none" strike="noStrike"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t</a:t>
            </a:r>
            <a:r>
              <a:rPr lang="en-AU" sz="6300" b="0" i="0" u="none" strike="noStrike" cap="all"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S</a:t>
            </a:r>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 elemental PATH</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3" name="Picture 2" descr="A logo for a company&#10;&#10;Description automatically generated">
            <a:extLst>
              <a:ext uri="{FF2B5EF4-FFF2-40B4-BE49-F238E27FC236}">
                <a16:creationId xmlns:a16="http://schemas.microsoft.com/office/drawing/2014/main" id="{F3C16EAF-0257-211B-077C-910054CF7542}"/>
              </a:ext>
            </a:extLst>
          </p:cNvPr>
          <p:cNvPicPr>
            <a:picLocks noChangeAspect="1"/>
          </p:cNvPicPr>
          <p:nvPr/>
        </p:nvPicPr>
        <p:blipFill>
          <a:blip r:embed="rId5"/>
          <a:stretch>
            <a:fillRect/>
          </a:stretch>
        </p:blipFill>
        <p:spPr>
          <a:xfrm>
            <a:off x="790709" y="5986006"/>
            <a:ext cx="888565" cy="639767"/>
          </a:xfrm>
          <a:prstGeom prst="rect">
            <a:avLst/>
          </a:prstGeom>
        </p:spPr>
      </p:pic>
    </p:spTree>
    <p:extLst>
      <p:ext uri="{BB962C8B-B14F-4D97-AF65-F5344CB8AC3E}">
        <p14:creationId xmlns:p14="http://schemas.microsoft.com/office/powerpoint/2010/main" val="17643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19" grpId="0" animBg="1"/>
      <p:bldP spid="20" grpId="0" animBg="1"/>
      <p:bldP spid="21"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stack of insulation material&#10;&#10;Description automatically generated">
            <a:extLst>
              <a:ext uri="{FF2B5EF4-FFF2-40B4-BE49-F238E27FC236}">
                <a16:creationId xmlns:a16="http://schemas.microsoft.com/office/drawing/2014/main" id="{2B0E5DC5-31B2-2A99-4D6A-16787B5569A5}"/>
              </a:ext>
            </a:extLst>
          </p:cNvPr>
          <p:cNvPicPr>
            <a:picLocks noChangeAspect="1"/>
          </p:cNvPicPr>
          <p:nvPr/>
        </p:nvPicPr>
        <p:blipFill>
          <a:blip r:embed="rId3"/>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5"/>
            <a:ext cx="5231549" cy="738664"/>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Roofs &amp; Ceilings</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2" name="Picture 1" descr="A logo for a company&#10;&#10;Description automatically generated">
            <a:extLst>
              <a:ext uri="{FF2B5EF4-FFF2-40B4-BE49-F238E27FC236}">
                <a16:creationId xmlns:a16="http://schemas.microsoft.com/office/drawing/2014/main" id="{5C96076B-8C89-1833-2079-D23A9864ABFB}"/>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428223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white background with a blue and black logo&#10;&#10;Description automatically generated">
            <a:extLst>
              <a:ext uri="{FF2B5EF4-FFF2-40B4-BE49-F238E27FC236}">
                <a16:creationId xmlns:a16="http://schemas.microsoft.com/office/drawing/2014/main" id="{1C3CAA59-BBBA-9F06-F981-42F81D78B61F}"/>
              </a:ext>
            </a:extLst>
          </p:cNvPr>
          <p:cNvPicPr>
            <a:picLocks noChangeAspect="1"/>
          </p:cNvPicPr>
          <p:nvPr/>
        </p:nvPicPr>
        <p:blipFill>
          <a:blip r:embed="rId3"/>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10271605" cy="738664"/>
          </a:xfrm>
          <a:prstGeom prst="rect">
            <a:avLst/>
          </a:prstGeom>
          <a:noFill/>
        </p:spPr>
        <p:txBody>
          <a:bodyPr wrap="square" rtlCol="0">
            <a:spAutoFit/>
          </a:bodyPr>
          <a:lstStyle/>
          <a:p>
            <a:r>
              <a:rPr lang="en-AU" sz="6300" b="0" i="0" u="none" strike="noStrike"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DtS</a:t>
            </a:r>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 Elemental  - TIMBER CEILINGS</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3" name="Picture 2" descr="Table&#10;&#10;Description automatically generated">
            <a:extLst>
              <a:ext uri="{FF2B5EF4-FFF2-40B4-BE49-F238E27FC236}">
                <a16:creationId xmlns:a16="http://schemas.microsoft.com/office/drawing/2014/main" id="{AB59DF22-0CAC-6765-794F-ECE380331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275" y="1675484"/>
            <a:ext cx="6965950" cy="1689100"/>
          </a:xfrm>
          <a:prstGeom prst="rect">
            <a:avLst/>
          </a:prstGeom>
        </p:spPr>
      </p:pic>
      <p:sp>
        <p:nvSpPr>
          <p:cNvPr id="6" name="Oval 5">
            <a:extLst>
              <a:ext uri="{FF2B5EF4-FFF2-40B4-BE49-F238E27FC236}">
                <a16:creationId xmlns:a16="http://schemas.microsoft.com/office/drawing/2014/main" id="{B3432DD4-3E89-4014-016E-B5CC539D1997}"/>
              </a:ext>
            </a:extLst>
          </p:cNvPr>
          <p:cNvSpPr/>
          <p:nvPr/>
        </p:nvSpPr>
        <p:spPr>
          <a:xfrm>
            <a:off x="2178120" y="1394200"/>
            <a:ext cx="7541233" cy="738664"/>
          </a:xfrm>
          <a:prstGeom prst="ellipse">
            <a:avLst/>
          </a:prstGeom>
          <a:solidFill>
            <a:srgbClr val="FFC000">
              <a:alpha val="26000"/>
            </a:srgbClr>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latin typeface="Lato" panose="020F0502020204030203" pitchFamily="34" charset="0"/>
              <a:ea typeface="Lato" panose="020F0502020204030203" pitchFamily="34" charset="0"/>
              <a:cs typeface="Lato" panose="020F0502020204030203" pitchFamily="34" charset="0"/>
            </a:endParaRPr>
          </a:p>
        </p:txBody>
      </p:sp>
      <p:pic>
        <p:nvPicPr>
          <p:cNvPr id="5" name="Picture 4" descr="Table&#10;&#10;Description automatically generated">
            <a:extLst>
              <a:ext uri="{FF2B5EF4-FFF2-40B4-BE49-F238E27FC236}">
                <a16:creationId xmlns:a16="http://schemas.microsoft.com/office/drawing/2014/main" id="{FD3F1811-F5BB-8A1F-95F3-054BB756E1E3}"/>
              </a:ext>
            </a:extLst>
          </p:cNvPr>
          <p:cNvPicPr>
            <a:picLocks noChangeAspect="1"/>
          </p:cNvPicPr>
          <p:nvPr/>
        </p:nvPicPr>
        <p:blipFill rotWithShape="1">
          <a:blip r:embed="rId5">
            <a:extLst>
              <a:ext uri="{28A0092B-C50C-407E-A947-70E740481C1C}">
                <a14:useLocalDpi xmlns:a14="http://schemas.microsoft.com/office/drawing/2010/main" val="0"/>
              </a:ext>
            </a:extLst>
          </a:blip>
          <a:srcRect b="70129"/>
          <a:stretch/>
        </p:blipFill>
        <p:spPr>
          <a:xfrm>
            <a:off x="2549525" y="3429000"/>
            <a:ext cx="6997700" cy="899072"/>
          </a:xfrm>
          <a:prstGeom prst="rect">
            <a:avLst/>
          </a:prstGeom>
        </p:spPr>
      </p:pic>
      <p:sp>
        <p:nvSpPr>
          <p:cNvPr id="7" name="Oval 6">
            <a:extLst>
              <a:ext uri="{FF2B5EF4-FFF2-40B4-BE49-F238E27FC236}">
                <a16:creationId xmlns:a16="http://schemas.microsoft.com/office/drawing/2014/main" id="{04A18B73-305B-03B0-125D-CF86839AA451}"/>
              </a:ext>
            </a:extLst>
          </p:cNvPr>
          <p:cNvSpPr/>
          <p:nvPr/>
        </p:nvSpPr>
        <p:spPr>
          <a:xfrm>
            <a:off x="6477831" y="2407180"/>
            <a:ext cx="806547" cy="2003378"/>
          </a:xfrm>
          <a:prstGeom prst="ellipse">
            <a:avLst/>
          </a:prstGeom>
          <a:solidFill>
            <a:srgbClr val="FFC000">
              <a:alpha val="26000"/>
            </a:srgbClr>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latin typeface="Lato" panose="020F0502020204030203" pitchFamily="34" charset="0"/>
              <a:ea typeface="Lato" panose="020F0502020204030203" pitchFamily="34" charset="0"/>
              <a:cs typeface="Lato" panose="020F0502020204030203" pitchFamily="34" charset="0"/>
            </a:endParaRPr>
          </a:p>
        </p:txBody>
      </p:sp>
      <p:sp>
        <p:nvSpPr>
          <p:cNvPr id="8" name="Speech Bubble: Rectangle with Corners Rounded 7">
            <a:extLst>
              <a:ext uri="{FF2B5EF4-FFF2-40B4-BE49-F238E27FC236}">
                <a16:creationId xmlns:a16="http://schemas.microsoft.com/office/drawing/2014/main" id="{09D4F3CA-0290-C1BB-1D36-AC19298EBF88}"/>
              </a:ext>
            </a:extLst>
          </p:cNvPr>
          <p:cNvSpPr/>
          <p:nvPr/>
        </p:nvSpPr>
        <p:spPr>
          <a:xfrm>
            <a:off x="9811686" y="2448095"/>
            <a:ext cx="1673577" cy="1109056"/>
          </a:xfrm>
          <a:prstGeom prst="wedgeRoundRectCallout">
            <a:avLst>
              <a:gd name="adj1" fmla="val -83896"/>
              <a:gd name="adj2" fmla="val -57129"/>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Lato" panose="020F0502020204030203" pitchFamily="34" charset="0"/>
                <a:ea typeface="Lato" panose="020F0502020204030203" pitchFamily="34" charset="0"/>
                <a:cs typeface="Lato" panose="020F0502020204030203" pitchFamily="34" charset="0"/>
              </a:rPr>
              <a:t>ROOF</a:t>
            </a:r>
          </a:p>
          <a:p>
            <a:pPr algn="ctr"/>
            <a:r>
              <a:rPr lang="en-AU" sz="1400" dirty="0">
                <a:latin typeface="Lato" panose="020F0502020204030203" pitchFamily="34" charset="0"/>
                <a:ea typeface="Lato" panose="020F0502020204030203" pitchFamily="34" charset="0"/>
                <a:cs typeface="Lato" panose="020F0502020204030203" pitchFamily="34" charset="0"/>
              </a:rPr>
              <a:t>COLOUR</a:t>
            </a:r>
          </a:p>
          <a:p>
            <a:pPr algn="ctr"/>
            <a:r>
              <a:rPr lang="en-AU" sz="1400" dirty="0">
                <a:latin typeface="Lato" panose="020F0502020204030203" pitchFamily="34" charset="0"/>
                <a:ea typeface="Lato" panose="020F0502020204030203" pitchFamily="34" charset="0"/>
                <a:cs typeface="Lato" panose="020F0502020204030203" pitchFamily="34" charset="0"/>
              </a:rPr>
              <a:t>(SOLAR ABSORPTANCE)</a:t>
            </a:r>
          </a:p>
        </p:txBody>
      </p:sp>
      <p:sp>
        <p:nvSpPr>
          <p:cNvPr id="9" name="Speech Bubble: Rectangle with Corners Rounded 8">
            <a:extLst>
              <a:ext uri="{FF2B5EF4-FFF2-40B4-BE49-F238E27FC236}">
                <a16:creationId xmlns:a16="http://schemas.microsoft.com/office/drawing/2014/main" id="{8803F31A-A17B-97C3-6487-C6F6B4DC1154}"/>
              </a:ext>
            </a:extLst>
          </p:cNvPr>
          <p:cNvSpPr/>
          <p:nvPr/>
        </p:nvSpPr>
        <p:spPr>
          <a:xfrm>
            <a:off x="706737" y="3364584"/>
            <a:ext cx="1471384" cy="805343"/>
          </a:xfrm>
          <a:prstGeom prst="wedgeRoundRectCallout">
            <a:avLst>
              <a:gd name="adj1" fmla="val 125640"/>
              <a:gd name="adj2" fmla="val -173061"/>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Lato" panose="020F0502020204030203" pitchFamily="34" charset="0"/>
                <a:ea typeface="Lato" panose="020F0502020204030203" pitchFamily="34" charset="0"/>
                <a:cs typeface="Lato" panose="020F0502020204030203" pitchFamily="34" charset="0"/>
              </a:rPr>
              <a:t>ROOF</a:t>
            </a:r>
          </a:p>
          <a:p>
            <a:pPr algn="ctr"/>
            <a:r>
              <a:rPr lang="en-AU" sz="1400" dirty="0">
                <a:latin typeface="Lato" panose="020F0502020204030203" pitchFamily="34" charset="0"/>
                <a:ea typeface="Lato" panose="020F0502020204030203" pitchFamily="34" charset="0"/>
                <a:cs typeface="Lato" panose="020F0502020204030203" pitchFamily="34" charset="0"/>
              </a:rPr>
              <a:t>VENTILATION</a:t>
            </a:r>
          </a:p>
        </p:txBody>
      </p:sp>
      <p:sp>
        <p:nvSpPr>
          <p:cNvPr id="10" name="Speech Bubble: Rectangle with Corners Rounded 9">
            <a:extLst>
              <a:ext uri="{FF2B5EF4-FFF2-40B4-BE49-F238E27FC236}">
                <a16:creationId xmlns:a16="http://schemas.microsoft.com/office/drawing/2014/main" id="{348CBE71-8839-C2D5-EEAF-A0858F98B026}"/>
              </a:ext>
            </a:extLst>
          </p:cNvPr>
          <p:cNvSpPr/>
          <p:nvPr/>
        </p:nvSpPr>
        <p:spPr>
          <a:xfrm>
            <a:off x="5794625" y="4501125"/>
            <a:ext cx="1777429" cy="808505"/>
          </a:xfrm>
          <a:prstGeom prst="wedgeRoundRectCallout">
            <a:avLst>
              <a:gd name="adj1" fmla="val -149984"/>
              <a:gd name="adj2" fmla="val -331639"/>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Lato" panose="020F0502020204030203" pitchFamily="34" charset="0"/>
                <a:ea typeface="Lato" panose="020F0502020204030203" pitchFamily="34" charset="0"/>
                <a:cs typeface="Lato" panose="020F0502020204030203" pitchFamily="34" charset="0"/>
              </a:rPr>
              <a:t>ROOF REFLECTIVE</a:t>
            </a:r>
          </a:p>
          <a:p>
            <a:pPr algn="ctr"/>
            <a:r>
              <a:rPr lang="en-AU" sz="1400" dirty="0">
                <a:latin typeface="Lato" panose="020F0502020204030203" pitchFamily="34" charset="0"/>
                <a:ea typeface="Lato" panose="020F0502020204030203" pitchFamily="34" charset="0"/>
                <a:cs typeface="Lato" panose="020F0502020204030203" pitchFamily="34" charset="0"/>
              </a:rPr>
              <a:t>INSULATION</a:t>
            </a:r>
          </a:p>
        </p:txBody>
      </p:sp>
      <p:sp>
        <p:nvSpPr>
          <p:cNvPr id="11" name="Speech Bubble: Rectangle with Corners Rounded 10">
            <a:extLst>
              <a:ext uri="{FF2B5EF4-FFF2-40B4-BE49-F238E27FC236}">
                <a16:creationId xmlns:a16="http://schemas.microsoft.com/office/drawing/2014/main" id="{6CB0E9DE-67F5-99A2-318B-ED3A70E434E2}"/>
              </a:ext>
            </a:extLst>
          </p:cNvPr>
          <p:cNvSpPr/>
          <p:nvPr/>
        </p:nvSpPr>
        <p:spPr>
          <a:xfrm>
            <a:off x="706737" y="2197280"/>
            <a:ext cx="1160616" cy="805343"/>
          </a:xfrm>
          <a:prstGeom prst="wedgeRoundRectCallout">
            <a:avLst>
              <a:gd name="adj1" fmla="val 221132"/>
              <a:gd name="adj2" fmla="val -81408"/>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Lato" panose="020F0502020204030203" pitchFamily="34" charset="0"/>
                <a:ea typeface="Lato" panose="020F0502020204030203" pitchFamily="34" charset="0"/>
                <a:cs typeface="Lato" panose="020F0502020204030203" pitchFamily="34" charset="0"/>
              </a:rPr>
              <a:t>ROOF</a:t>
            </a:r>
          </a:p>
          <a:p>
            <a:pPr algn="ctr"/>
            <a:r>
              <a:rPr lang="en-AU" sz="1400" dirty="0">
                <a:latin typeface="Lato" panose="020F0502020204030203" pitchFamily="34" charset="0"/>
                <a:ea typeface="Lato" panose="020F0502020204030203" pitchFamily="34" charset="0"/>
                <a:cs typeface="Lato" panose="020F0502020204030203" pitchFamily="34" charset="0"/>
              </a:rPr>
              <a:t>TYPE</a:t>
            </a:r>
          </a:p>
        </p:txBody>
      </p:sp>
      <p:sp>
        <p:nvSpPr>
          <p:cNvPr id="2" name="Speech Bubble: Rectangle with Corners Rounded 1">
            <a:extLst>
              <a:ext uri="{FF2B5EF4-FFF2-40B4-BE49-F238E27FC236}">
                <a16:creationId xmlns:a16="http://schemas.microsoft.com/office/drawing/2014/main" id="{E09DD1C9-29F9-22D4-1E35-9BF3273D16B9}"/>
              </a:ext>
            </a:extLst>
          </p:cNvPr>
          <p:cNvSpPr/>
          <p:nvPr/>
        </p:nvSpPr>
        <p:spPr>
          <a:xfrm>
            <a:off x="9811686" y="3766043"/>
            <a:ext cx="1673577" cy="1416474"/>
          </a:xfrm>
          <a:prstGeom prst="wedgeRoundRectCallout">
            <a:avLst>
              <a:gd name="adj1" fmla="val -206456"/>
              <a:gd name="adj2" fmla="val -67135"/>
              <a:gd name="adj3" fmla="val 16667"/>
            </a:avLst>
          </a:prstGeom>
          <a:solidFill>
            <a:srgbClr val="FFC000">
              <a:alpha val="66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INSULATION SOLUTIONS FOR MOST CASES – </a:t>
            </a:r>
          </a:p>
          <a:p>
            <a:pPr algn="ctr"/>
            <a:r>
              <a:rPr lang="en-AU" sz="14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CZ 5 EXAMPLE</a:t>
            </a:r>
          </a:p>
        </p:txBody>
      </p:sp>
      <p:sp>
        <p:nvSpPr>
          <p:cNvPr id="14" name="TextBox 13">
            <a:extLst>
              <a:ext uri="{FF2B5EF4-FFF2-40B4-BE49-F238E27FC236}">
                <a16:creationId xmlns:a16="http://schemas.microsoft.com/office/drawing/2014/main" id="{108089A0-10A8-3B8D-D6EE-16BD189EBCD3}"/>
              </a:ext>
            </a:extLst>
          </p:cNvPr>
          <p:cNvSpPr txBox="1"/>
          <p:nvPr/>
        </p:nvSpPr>
        <p:spPr>
          <a:xfrm>
            <a:off x="706738" y="4328072"/>
            <a:ext cx="5771093" cy="1338828"/>
          </a:xfrm>
          <a:prstGeom prst="rect">
            <a:avLst/>
          </a:prstGeom>
          <a:noFill/>
        </p:spPr>
        <p:txBody>
          <a:bodyPr wrap="square" rtlCol="0">
            <a:spAutoFit/>
          </a:bodyPr>
          <a:lstStyle/>
          <a:p>
            <a:pPr marR="0" algn="l" rtl="0"/>
            <a:r>
              <a:rPr lang="en-GB" sz="900" i="1" dirty="0">
                <a:latin typeface="Lato" panose="020F0502020204030203" pitchFamily="34" charset="0"/>
                <a:ea typeface="Lato" panose="020F0502020204030203" pitchFamily="34" charset="0"/>
                <a:cs typeface="Lato" panose="020F0502020204030203" pitchFamily="34" charset="0"/>
              </a:rPr>
              <a:t>Table Notes:</a:t>
            </a:r>
          </a:p>
          <a:p>
            <a:pPr marL="228600" marR="0" indent="-228600" algn="l" rtl="0">
              <a:buFont typeface="+mj-lt"/>
              <a:buAutoNum type="arabicPeriod"/>
            </a:pPr>
            <a:r>
              <a:rPr lang="en-GB" sz="900" i="1" dirty="0">
                <a:latin typeface="Lato" panose="020F0502020204030203" pitchFamily="34" charset="0"/>
                <a:ea typeface="Lato" panose="020F0502020204030203" pitchFamily="34" charset="0"/>
                <a:cs typeface="Lato" panose="020F0502020204030203" pitchFamily="34" charset="0"/>
              </a:rPr>
              <a:t>SA=Solar </a:t>
            </a:r>
            <a:r>
              <a:rPr lang="en-GB" sz="900" i="1" dirty="0" err="1">
                <a:latin typeface="Lato" panose="020F0502020204030203" pitchFamily="34" charset="0"/>
                <a:ea typeface="Lato" panose="020F0502020204030203" pitchFamily="34" charset="0"/>
                <a:cs typeface="Lato" panose="020F0502020204030203" pitchFamily="34" charset="0"/>
              </a:rPr>
              <a:t>Absorbtance</a:t>
            </a:r>
            <a:endParaRPr lang="en-GB" sz="900" i="1" dirty="0">
              <a:latin typeface="Lato" panose="020F0502020204030203" pitchFamily="34" charset="0"/>
              <a:ea typeface="Lato" panose="020F0502020204030203" pitchFamily="34" charset="0"/>
              <a:cs typeface="Lato" panose="020F0502020204030203" pitchFamily="34" charset="0"/>
            </a:endParaRPr>
          </a:p>
          <a:p>
            <a:pPr marL="228600" marR="0" indent="-228600" algn="l" rtl="0">
              <a:buFont typeface="+mj-lt"/>
              <a:buAutoNum type="arabicPeriod"/>
            </a:pPr>
            <a:r>
              <a:rPr lang="en-AU" sz="900" i="1" dirty="0">
                <a:latin typeface="Lato" panose="020F0502020204030203" pitchFamily="34" charset="0"/>
                <a:ea typeface="Lato" panose="020F0502020204030203" pitchFamily="34" charset="0"/>
                <a:cs typeface="Lato" panose="020F0502020204030203" pitchFamily="34" charset="0"/>
              </a:rPr>
              <a:t>A roof is considered ‘vented’ if it:</a:t>
            </a:r>
            <a:br>
              <a:rPr lang="en-AU" sz="900" i="1" dirty="0">
                <a:latin typeface="Lato" panose="020F0502020204030203" pitchFamily="34" charset="0"/>
                <a:ea typeface="Lato" panose="020F0502020204030203" pitchFamily="34" charset="0"/>
                <a:cs typeface="Lato" panose="020F0502020204030203" pitchFamily="34" charset="0"/>
              </a:rPr>
            </a:br>
            <a:r>
              <a:rPr lang="en-AU" sz="900" i="1" dirty="0">
                <a:latin typeface="Lato" panose="020F0502020204030203" pitchFamily="34" charset="0"/>
                <a:ea typeface="Lato" panose="020F0502020204030203" pitchFamily="34" charset="0"/>
                <a:cs typeface="Lato" panose="020F0502020204030203" pitchFamily="34" charset="0"/>
              </a:rPr>
              <a:t>(a) has one wind-driven roof ventilator per 50m2  of ceiling area, with gable, eave or ridge vents; or</a:t>
            </a:r>
            <a:br>
              <a:rPr lang="en-AU" sz="900" i="1" dirty="0">
                <a:latin typeface="Lato" panose="020F0502020204030203" pitchFamily="34" charset="0"/>
                <a:ea typeface="Lato" panose="020F0502020204030203" pitchFamily="34" charset="0"/>
                <a:cs typeface="Lato" panose="020F0502020204030203" pitchFamily="34" charset="0"/>
              </a:rPr>
            </a:br>
            <a:r>
              <a:rPr lang="en-AU" sz="900" i="1" dirty="0">
                <a:latin typeface="Lato" panose="020F0502020204030203" pitchFamily="34" charset="0"/>
                <a:ea typeface="Lato" panose="020F0502020204030203" pitchFamily="34" charset="0"/>
                <a:cs typeface="Lato" panose="020F0502020204030203" pitchFamily="34" charset="0"/>
              </a:rPr>
              <a:t>(b) has one powered roof ventilator per 200m2 of ceiling area, with gable, eave or ridge vents; or</a:t>
            </a:r>
            <a:br>
              <a:rPr lang="en-AU" sz="900" i="1" dirty="0">
                <a:latin typeface="Lato" panose="020F0502020204030203" pitchFamily="34" charset="0"/>
                <a:ea typeface="Lato" panose="020F0502020204030203" pitchFamily="34" charset="0"/>
                <a:cs typeface="Lato" panose="020F0502020204030203" pitchFamily="34" charset="0"/>
              </a:rPr>
            </a:br>
            <a:r>
              <a:rPr lang="en-AU" sz="900" i="1" dirty="0">
                <a:latin typeface="Lato" panose="020F0502020204030203" pitchFamily="34" charset="0"/>
                <a:ea typeface="Lato" panose="020F0502020204030203" pitchFamily="34" charset="0"/>
                <a:cs typeface="Lato" panose="020F0502020204030203" pitchFamily="34" charset="0"/>
              </a:rPr>
              <a:t>(c) is a tiled roof without sarking-type material at roof level.</a:t>
            </a:r>
          </a:p>
          <a:p>
            <a:pPr marL="228600" marR="0" indent="-228600" algn="l" rtl="0">
              <a:buFont typeface="+mj-lt"/>
              <a:buAutoNum type="arabicPeriod"/>
            </a:pPr>
            <a:r>
              <a:rPr lang="en-AU" sz="900" i="1" dirty="0">
                <a:latin typeface="Lato" panose="020F0502020204030203" pitchFamily="34" charset="0"/>
                <a:ea typeface="Lato" panose="020F0502020204030203" pitchFamily="34" charset="0"/>
                <a:cs typeface="Lato" panose="020F0502020204030203" pitchFamily="34" charset="0"/>
              </a:rPr>
              <a:t>If a roof is not ‘vented’, it is a ‘standard’ roof.</a:t>
            </a:r>
          </a:p>
          <a:p>
            <a:pPr marL="228600" marR="0" indent="-228600" algn="l" rtl="0">
              <a:buFont typeface="+mj-lt"/>
              <a:buAutoNum type="arabicPeriod"/>
            </a:pPr>
            <a:r>
              <a:rPr lang="en-AU" sz="900" i="1" dirty="0">
                <a:latin typeface="Lato" panose="020F0502020204030203" pitchFamily="34" charset="0"/>
                <a:ea typeface="Lato" panose="020F0502020204030203" pitchFamily="34" charset="0"/>
                <a:cs typeface="Lato" panose="020F0502020204030203" pitchFamily="34" charset="0"/>
              </a:rPr>
              <a:t>The R-Value of reflective insulation is not to be included in the R-Value of any under-roof ceiling insulation.</a:t>
            </a:r>
          </a:p>
          <a:p>
            <a:pPr marL="228600" marR="0" indent="-228600" algn="l" rtl="0">
              <a:buFont typeface="+mj-lt"/>
              <a:buAutoNum type="arabicPeriod"/>
            </a:pPr>
            <a:r>
              <a:rPr lang="en-AU" sz="900" i="1" dirty="0">
                <a:latin typeface="Lato" panose="020F0502020204030203" pitchFamily="34" charset="0"/>
                <a:ea typeface="Lato" panose="020F0502020204030203" pitchFamily="34" charset="0"/>
                <a:cs typeface="Lato" panose="020F0502020204030203" pitchFamily="34" charset="0"/>
              </a:rPr>
              <a:t>R-Values listed are for the labelled, declared R-Value of insulation</a:t>
            </a:r>
            <a:r>
              <a:rPr lang="en-AU" sz="900" dirty="0">
                <a:latin typeface="Lato" panose="020F0502020204030203" pitchFamily="34" charset="0"/>
                <a:ea typeface="Lato" panose="020F0502020204030203" pitchFamily="34" charset="0"/>
                <a:cs typeface="Lato" panose="020F0502020204030203" pitchFamily="34" charset="0"/>
              </a:rPr>
              <a:t>.</a:t>
            </a:r>
          </a:p>
        </p:txBody>
      </p:sp>
      <p:pic>
        <p:nvPicPr>
          <p:cNvPr id="4" name="Picture 3" descr="A logo for a company&#10;&#10;Description automatically generated">
            <a:extLst>
              <a:ext uri="{FF2B5EF4-FFF2-40B4-BE49-F238E27FC236}">
                <a16:creationId xmlns:a16="http://schemas.microsoft.com/office/drawing/2014/main" id="{1FB64B4E-02CD-1926-AF02-F2DB60ED5FF9}"/>
              </a:ext>
            </a:extLst>
          </p:cNvPr>
          <p:cNvPicPr>
            <a:picLocks noChangeAspect="1"/>
          </p:cNvPicPr>
          <p:nvPr/>
        </p:nvPicPr>
        <p:blipFill>
          <a:blip r:embed="rId6"/>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30777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erson's hand&#10;&#10;Description automatically generated">
            <a:extLst>
              <a:ext uri="{FF2B5EF4-FFF2-40B4-BE49-F238E27FC236}">
                <a16:creationId xmlns:a16="http://schemas.microsoft.com/office/drawing/2014/main" id="{43C02F71-5A25-63D9-1C0E-C128AA2707C5}"/>
              </a:ext>
            </a:extLst>
          </p:cNvPr>
          <p:cNvPicPr>
            <a:picLocks noChangeAspect="1"/>
          </p:cNvPicPr>
          <p:nvPr/>
        </p:nvPicPr>
        <p:blipFill>
          <a:blip r:embed="rId3"/>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9546695" cy="738664"/>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TRUSSED ROOF Solutions</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Box 1">
            <a:extLst>
              <a:ext uri="{FF2B5EF4-FFF2-40B4-BE49-F238E27FC236}">
                <a16:creationId xmlns:a16="http://schemas.microsoft.com/office/drawing/2014/main" id="{CFAA0B34-F84D-DBA3-6DA7-258230F2CADF}"/>
              </a:ext>
            </a:extLst>
          </p:cNvPr>
          <p:cNvSpPr txBox="1"/>
          <p:nvPr/>
        </p:nvSpPr>
        <p:spPr>
          <a:xfrm>
            <a:off x="2783895" y="4476483"/>
            <a:ext cx="9298513" cy="1138773"/>
          </a:xfrm>
          <a:prstGeom prst="rect">
            <a:avLst/>
          </a:prstGeom>
          <a:noFill/>
        </p:spPr>
        <p:txBody>
          <a:bodyPr wrap="square" rtlCol="0">
            <a:spAutoFit/>
          </a:bodyPr>
          <a:lstStyle/>
          <a:p>
            <a:pPr marL="457200" indent="-457200" algn="l">
              <a:buFont typeface="Arial" panose="020B0604020202020204" pitchFamily="34" charset="0"/>
              <a:buChar char="•"/>
            </a:pPr>
            <a:r>
              <a:rPr lang="en-AU" sz="1700" dirty="0">
                <a:latin typeface="Lato" panose="020F0502020204030203" pitchFamily="34" charset="0"/>
                <a:ea typeface="Lato" panose="020F0502020204030203" pitchFamily="34" charset="0"/>
                <a:cs typeface="Lato" panose="020F0502020204030203" pitchFamily="34" charset="0"/>
              </a:rPr>
              <a:t>PITCHED TRUSSED ROOF, HORIZONTAL CEILING</a:t>
            </a:r>
          </a:p>
          <a:p>
            <a:pPr marL="457200" indent="-457200" algn="l">
              <a:buFont typeface="Arial" panose="020B0604020202020204" pitchFamily="34" charset="0"/>
              <a:buChar char="•"/>
            </a:pPr>
            <a:r>
              <a:rPr lang="en-AU" sz="1700" dirty="0">
                <a:latin typeface="Lato" panose="020F0502020204030203" pitchFamily="34" charset="0"/>
                <a:ea typeface="Lato" panose="020F0502020204030203" pitchFamily="34" charset="0"/>
                <a:cs typeface="Lato" panose="020F0502020204030203" pitchFamily="34" charset="0"/>
              </a:rPr>
              <a:t>In most Climate Zones, timber solution requires R2.5 to R4.0</a:t>
            </a:r>
          </a:p>
          <a:p>
            <a:pPr marL="457200" indent="-457200" algn="l">
              <a:buFont typeface="Arial" panose="020B0604020202020204" pitchFamily="34" charset="0"/>
              <a:buChar char="•"/>
            </a:pPr>
            <a:r>
              <a:rPr lang="en-AU" sz="1700" dirty="0">
                <a:latin typeface="Lato" panose="020F0502020204030203" pitchFamily="34" charset="0"/>
                <a:ea typeface="Lato" panose="020F0502020204030203" pitchFamily="34" charset="0"/>
                <a:cs typeface="Lato" panose="020F0502020204030203" pitchFamily="34" charset="0"/>
              </a:rPr>
              <a:t>Steel trusses at &lt;= 600: </a:t>
            </a:r>
            <a:r>
              <a:rPr lang="en-AU" sz="1700" dirty="0">
                <a:solidFill>
                  <a:srgbClr val="0563C1"/>
                </a:solidFill>
                <a:latin typeface="Lato" panose="020F0502020204030203" pitchFamily="34" charset="0"/>
                <a:ea typeface="Lato" panose="020F0502020204030203" pitchFamily="34" charset="0"/>
                <a:cs typeface="Lato" panose="020F0502020204030203" pitchFamily="34" charset="0"/>
              </a:rPr>
              <a:t>add R0.5</a:t>
            </a:r>
          </a:p>
          <a:p>
            <a:pPr marL="457200" indent="-457200" algn="l">
              <a:buFont typeface="Arial" panose="020B0604020202020204" pitchFamily="34" charset="0"/>
              <a:buChar char="•"/>
            </a:pPr>
            <a:r>
              <a:rPr lang="en-AU" sz="1700" dirty="0">
                <a:latin typeface="Lato" panose="020F0502020204030203" pitchFamily="34" charset="0"/>
                <a:ea typeface="Lato" panose="020F0502020204030203" pitchFamily="34" charset="0"/>
                <a:cs typeface="Lato" panose="020F0502020204030203" pitchFamily="34" charset="0"/>
              </a:rPr>
              <a:t>Steel trusses at wider spacing: </a:t>
            </a:r>
            <a:r>
              <a:rPr lang="en-AU" sz="1700" dirty="0">
                <a:solidFill>
                  <a:srgbClr val="0563C1"/>
                </a:solidFill>
                <a:latin typeface="Lato" panose="020F0502020204030203" pitchFamily="34" charset="0"/>
                <a:ea typeface="Lato" panose="020F0502020204030203" pitchFamily="34" charset="0"/>
                <a:cs typeface="Lato" panose="020F0502020204030203" pitchFamily="34" charset="0"/>
              </a:rPr>
              <a:t>Same insulation as timber or less</a:t>
            </a:r>
          </a:p>
        </p:txBody>
      </p:sp>
      <p:pic>
        <p:nvPicPr>
          <p:cNvPr id="3" name="Picture 2">
            <a:extLst>
              <a:ext uri="{FF2B5EF4-FFF2-40B4-BE49-F238E27FC236}">
                <a16:creationId xmlns:a16="http://schemas.microsoft.com/office/drawing/2014/main" id="{47067884-DE47-F9B6-1B5F-13AB02FA286A}"/>
              </a:ext>
            </a:extLst>
          </p:cNvPr>
          <p:cNvPicPr>
            <a:picLocks noChangeAspect="1"/>
          </p:cNvPicPr>
          <p:nvPr/>
        </p:nvPicPr>
        <p:blipFill>
          <a:blip r:embed="rId4"/>
          <a:stretch>
            <a:fillRect/>
          </a:stretch>
        </p:blipFill>
        <p:spPr>
          <a:xfrm>
            <a:off x="5037654" y="1464729"/>
            <a:ext cx="6572143" cy="2891744"/>
          </a:xfrm>
          <a:prstGeom prst="rect">
            <a:avLst/>
          </a:prstGeom>
        </p:spPr>
      </p:pic>
      <p:pic>
        <p:nvPicPr>
          <p:cNvPr id="4" name="Picture 3" descr="A logo for a company&#10;&#10;Description automatically generated">
            <a:extLst>
              <a:ext uri="{FF2B5EF4-FFF2-40B4-BE49-F238E27FC236}">
                <a16:creationId xmlns:a16="http://schemas.microsoft.com/office/drawing/2014/main" id="{38F29C69-6C62-3E7C-D87B-19549234EDAB}"/>
              </a:ext>
            </a:extLst>
          </p:cNvPr>
          <p:cNvPicPr>
            <a:picLocks noChangeAspect="1"/>
          </p:cNvPicPr>
          <p:nvPr/>
        </p:nvPicPr>
        <p:blipFill>
          <a:blip r:embed="rId5"/>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89832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blue and black logo&#10;&#10;Description automatically generated">
            <a:extLst>
              <a:ext uri="{FF2B5EF4-FFF2-40B4-BE49-F238E27FC236}">
                <a16:creationId xmlns:a16="http://schemas.microsoft.com/office/drawing/2014/main" id="{65B5EEB1-F444-D217-C0B8-EA3976F06D30}"/>
              </a:ext>
            </a:extLst>
          </p:cNvPr>
          <p:cNvPicPr>
            <a:picLocks noChangeAspect="1"/>
          </p:cNvPicPr>
          <p:nvPr/>
        </p:nvPicPr>
        <p:blipFill>
          <a:blip r:embed="rId3"/>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CD752A91-7367-D741-2D9E-85C1DA01C437}"/>
              </a:ext>
            </a:extLst>
          </p:cNvPr>
          <p:cNvSpPr txBox="1"/>
          <p:nvPr/>
        </p:nvSpPr>
        <p:spPr>
          <a:xfrm>
            <a:off x="778834" y="943246"/>
            <a:ext cx="5961413"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DISCLAIMER</a:t>
            </a:r>
          </a:p>
        </p:txBody>
      </p:sp>
      <p:sp>
        <p:nvSpPr>
          <p:cNvPr id="7" name="TextBox 6">
            <a:extLst>
              <a:ext uri="{FF2B5EF4-FFF2-40B4-BE49-F238E27FC236}">
                <a16:creationId xmlns:a16="http://schemas.microsoft.com/office/drawing/2014/main" id="{E6BF7062-CF62-4425-6ECD-45FA1E10B85E}"/>
              </a:ext>
            </a:extLst>
          </p:cNvPr>
          <p:cNvSpPr txBox="1"/>
          <p:nvPr/>
        </p:nvSpPr>
        <p:spPr>
          <a:xfrm>
            <a:off x="790709" y="1651132"/>
            <a:ext cx="9968335" cy="3539430"/>
          </a:xfrm>
          <a:prstGeom prst="rect">
            <a:avLst/>
          </a:prstGeom>
          <a:noFill/>
        </p:spPr>
        <p:txBody>
          <a:bodyPr wrap="square" rtlCol="0">
            <a:spAutoFit/>
          </a:bodyPr>
          <a:lstStyle/>
          <a:p>
            <a:r>
              <a:rPr lang="en-AU" sz="1600" dirty="0">
                <a:latin typeface="Lato" panose="020F0502020204030203" pitchFamily="34" charset="0"/>
                <a:ea typeface="Lato" panose="020F0502020204030203" pitchFamily="34" charset="0"/>
                <a:cs typeface="Lato" panose="020F0502020204030203" pitchFamily="34" charset="0"/>
              </a:rPr>
              <a:t>The information presented by the ASI, NASH and BlueScope Steel Limited has been sourced and prepared for general information only and does not in any way constitute recommendations or professional advice to any person for any purpose. While every effort has been made and all reasonable care taken to the information contained is accurate and current, this information should not be used or relied upon for any specific application without investigation and verification as to its accuracy, currency, completeness, suitability and applicability by a competent professional person.</a:t>
            </a:r>
          </a:p>
          <a:p>
            <a:endParaRPr lang="en-AU" sz="1600" dirty="0">
              <a:latin typeface="Lato" panose="020F0502020204030203" pitchFamily="34" charset="0"/>
              <a:ea typeface="Lato" panose="020F0502020204030203" pitchFamily="34" charset="0"/>
              <a:cs typeface="Lato" panose="020F0502020204030203" pitchFamily="34" charset="0"/>
            </a:endParaRPr>
          </a:p>
          <a:p>
            <a:r>
              <a:rPr lang="en-AU" sz="1600" dirty="0">
                <a:latin typeface="Lato" panose="020F0502020204030203" pitchFamily="34" charset="0"/>
                <a:ea typeface="Lato" panose="020F0502020204030203" pitchFamily="34" charset="0"/>
                <a:cs typeface="Lato" panose="020F0502020204030203" pitchFamily="34" charset="0"/>
              </a:rPr>
              <a:t>The Australian Steel Institute Limited, National Association of Steel Framed Housing Inc. and BlueScope Steel Limited, its officers, employees, consultants and contractors and the authors and editors of the publications contained on this website do not give any warranties or make any representations in relation to the information provided herein and to the extent permitted by law (a) will not be held liable or responsible in any way and (b) expressly disclaim any liability or responsibility for any loss, damage, costs or expenses incurred in connection with this limitation, including loss, damage, costs and expenses incurred as a result of the negligence of the officers, employees, consultants, contractors, authors, editors or publishers.</a:t>
            </a:r>
          </a:p>
        </p:txBody>
      </p:sp>
      <p:pic>
        <p:nvPicPr>
          <p:cNvPr id="2" name="Picture 1" descr="A logo for a company&#10;&#10;Description automatically generated">
            <a:extLst>
              <a:ext uri="{FF2B5EF4-FFF2-40B4-BE49-F238E27FC236}">
                <a16:creationId xmlns:a16="http://schemas.microsoft.com/office/drawing/2014/main" id="{5419EA00-7BC6-2D88-394B-2414498687AD}"/>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15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rectangular object&#10;&#10;Description automatically generated">
            <a:extLst>
              <a:ext uri="{FF2B5EF4-FFF2-40B4-BE49-F238E27FC236}">
                <a16:creationId xmlns:a16="http://schemas.microsoft.com/office/drawing/2014/main" id="{C8BCE12C-9D2D-16D6-FCE0-91433B9B2012}"/>
              </a:ext>
            </a:extLst>
          </p:cNvPr>
          <p:cNvPicPr>
            <a:picLocks noChangeAspect="1"/>
          </p:cNvPicPr>
          <p:nvPr/>
        </p:nvPicPr>
        <p:blipFill>
          <a:blip r:embed="rId3"/>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9546695" cy="738664"/>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RAFTERED ROOF Solutions</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Box 1">
            <a:extLst>
              <a:ext uri="{FF2B5EF4-FFF2-40B4-BE49-F238E27FC236}">
                <a16:creationId xmlns:a16="http://schemas.microsoft.com/office/drawing/2014/main" id="{CFAA0B34-F84D-DBA3-6DA7-258230F2CADF}"/>
              </a:ext>
            </a:extLst>
          </p:cNvPr>
          <p:cNvSpPr txBox="1"/>
          <p:nvPr/>
        </p:nvSpPr>
        <p:spPr>
          <a:xfrm>
            <a:off x="5552181" y="3336534"/>
            <a:ext cx="6108988" cy="2169825"/>
          </a:xfrm>
          <a:prstGeom prst="rect">
            <a:avLst/>
          </a:prstGeom>
          <a:noFill/>
        </p:spPr>
        <p:txBody>
          <a:bodyPr wrap="square" rtlCol="0">
            <a:spAutoFit/>
          </a:bodyPr>
          <a:lstStyle/>
          <a:p>
            <a:pPr marL="457200" indent="-457200" algn="l">
              <a:buFont typeface="Arial" panose="020B0604020202020204" pitchFamily="34" charset="0"/>
              <a:buChar char="•"/>
            </a:pPr>
            <a:r>
              <a:rPr lang="en-AU" sz="1500" dirty="0">
                <a:latin typeface="Lato" panose="020F0502020204030203" pitchFamily="34" charset="0"/>
                <a:ea typeface="Lato" panose="020F0502020204030203" pitchFamily="34" charset="0"/>
                <a:cs typeface="Lato" panose="020F0502020204030203" pitchFamily="34" charset="0"/>
              </a:rPr>
              <a:t>RAFTERED ROOF, SLOPING CEILING</a:t>
            </a:r>
          </a:p>
          <a:p>
            <a:pPr marL="457200" indent="-457200" algn="l">
              <a:buFont typeface="Arial" panose="020B0604020202020204" pitchFamily="34" charset="0"/>
              <a:buChar char="•"/>
            </a:pPr>
            <a:r>
              <a:rPr lang="en-AU" sz="1500" dirty="0">
                <a:latin typeface="Lato" panose="020F0502020204030203" pitchFamily="34" charset="0"/>
                <a:ea typeface="Lato" panose="020F0502020204030203" pitchFamily="34" charset="0"/>
                <a:cs typeface="Lato" panose="020F0502020204030203" pitchFamily="34" charset="0"/>
              </a:rPr>
              <a:t>In most Climate Zones, timber solution requires R2.5 to R4.0</a:t>
            </a:r>
          </a:p>
          <a:p>
            <a:pPr marL="457200" indent="-457200" algn="l">
              <a:buFont typeface="Arial" panose="020B0604020202020204" pitchFamily="34" charset="0"/>
              <a:buChar char="•"/>
            </a:pPr>
            <a:r>
              <a:rPr lang="en-AU" sz="1500" dirty="0">
                <a:latin typeface="Lato" panose="020F0502020204030203" pitchFamily="34" charset="0"/>
                <a:ea typeface="Lato" panose="020F0502020204030203" pitchFamily="34" charset="0"/>
                <a:cs typeface="Lato" panose="020F0502020204030203" pitchFamily="34" charset="0"/>
              </a:rPr>
              <a:t>Steel rafters at 600: </a:t>
            </a:r>
            <a:r>
              <a:rPr lang="en-AU" sz="1500" b="1" dirty="0">
                <a:solidFill>
                  <a:srgbClr val="0563C1"/>
                </a:solidFill>
                <a:latin typeface="Lato" panose="020F0502020204030203" pitchFamily="34" charset="0"/>
                <a:ea typeface="Lato" panose="020F0502020204030203" pitchFamily="34" charset="0"/>
                <a:cs typeface="Lato" panose="020F0502020204030203" pitchFamily="34" charset="0"/>
              </a:rPr>
              <a:t>Up to R1.5 more than timber</a:t>
            </a:r>
          </a:p>
          <a:p>
            <a:pPr marL="457200" indent="-457200" algn="l">
              <a:buFont typeface="Arial" panose="020B0604020202020204" pitchFamily="34" charset="0"/>
              <a:buChar char="•"/>
            </a:pPr>
            <a:r>
              <a:rPr lang="en-AU" sz="1500" dirty="0">
                <a:latin typeface="Lato" panose="020F0502020204030203" pitchFamily="34" charset="0"/>
                <a:ea typeface="Lato" panose="020F0502020204030203" pitchFamily="34" charset="0"/>
                <a:cs typeface="Lato" panose="020F0502020204030203" pitchFamily="34" charset="0"/>
              </a:rPr>
              <a:t>Steel rafters at 900 – 1500:</a:t>
            </a:r>
          </a:p>
          <a:p>
            <a:pPr marL="457200" indent="-457200" algn="l">
              <a:buFont typeface="Arial" panose="020B0604020202020204" pitchFamily="34" charset="0"/>
              <a:buChar char="•"/>
            </a:pPr>
            <a:r>
              <a:rPr lang="en-AU" sz="1500" dirty="0">
                <a:latin typeface="Lato" panose="020F0502020204030203" pitchFamily="34" charset="0"/>
                <a:ea typeface="Lato" panose="020F0502020204030203" pitchFamily="34" charset="0"/>
                <a:cs typeface="Lato" panose="020F0502020204030203" pitchFamily="34" charset="0"/>
              </a:rPr>
              <a:t>Without reflective membrane: </a:t>
            </a:r>
            <a:r>
              <a:rPr lang="en-AU" sz="1500" b="1" dirty="0">
                <a:solidFill>
                  <a:srgbClr val="0563C1"/>
                </a:solidFill>
                <a:latin typeface="Lato" panose="020F0502020204030203" pitchFamily="34" charset="0"/>
                <a:ea typeface="Lato" panose="020F0502020204030203" pitchFamily="34" charset="0"/>
                <a:cs typeface="Lato" panose="020F0502020204030203" pitchFamily="34" charset="0"/>
              </a:rPr>
              <a:t>Up to R1.0 (typically R0.5) more than timber</a:t>
            </a:r>
          </a:p>
          <a:p>
            <a:pPr marL="457200" indent="-457200" algn="l">
              <a:buFont typeface="Arial" panose="020B0604020202020204" pitchFamily="34" charset="0"/>
              <a:buChar char="•"/>
            </a:pPr>
            <a:r>
              <a:rPr lang="en-AU" sz="1500" dirty="0">
                <a:latin typeface="Lato" panose="020F0502020204030203" pitchFamily="34" charset="0"/>
                <a:ea typeface="Lato" panose="020F0502020204030203" pitchFamily="34" charset="0"/>
                <a:cs typeface="Lato" panose="020F0502020204030203" pitchFamily="34" charset="0"/>
              </a:rPr>
              <a:t>With reflective membrane: </a:t>
            </a:r>
            <a:r>
              <a:rPr lang="en-AU" sz="1500" b="1" dirty="0">
                <a:solidFill>
                  <a:srgbClr val="0563C1"/>
                </a:solidFill>
                <a:latin typeface="Lato" panose="020F0502020204030203" pitchFamily="34" charset="0"/>
                <a:ea typeface="Lato" panose="020F0502020204030203" pitchFamily="34" charset="0"/>
                <a:cs typeface="Lato" panose="020F0502020204030203" pitchFamily="34" charset="0"/>
              </a:rPr>
              <a:t>Typically same insulation as timber</a:t>
            </a:r>
          </a:p>
          <a:p>
            <a:pPr marL="457200" indent="-457200" algn="l">
              <a:buFont typeface="Arial" panose="020B0604020202020204" pitchFamily="34" charset="0"/>
              <a:buChar char="•"/>
            </a:pPr>
            <a:r>
              <a:rPr lang="en-AU" sz="1500" dirty="0">
                <a:latin typeface="Lato" panose="020F0502020204030203" pitchFamily="34" charset="0"/>
                <a:ea typeface="Lato" panose="020F0502020204030203" pitchFamily="34" charset="0"/>
                <a:cs typeface="Lato" panose="020F0502020204030203" pitchFamily="34" charset="0"/>
              </a:rPr>
              <a:t>Steel rafters at 600 – 1500 with roofing blanket: </a:t>
            </a:r>
            <a:r>
              <a:rPr lang="en-AU" sz="1500" b="1" dirty="0">
                <a:solidFill>
                  <a:srgbClr val="0563C1"/>
                </a:solidFill>
                <a:latin typeface="Lato" panose="020F0502020204030203" pitchFamily="34" charset="0"/>
                <a:ea typeface="Lato" panose="020F0502020204030203" pitchFamily="34" charset="0"/>
                <a:cs typeface="Lato" panose="020F0502020204030203" pitchFamily="34" charset="0"/>
              </a:rPr>
              <a:t>Same or up to R0.5 less than timber</a:t>
            </a:r>
          </a:p>
        </p:txBody>
      </p:sp>
      <p:pic>
        <p:nvPicPr>
          <p:cNvPr id="6" name="Picture 5">
            <a:extLst>
              <a:ext uri="{FF2B5EF4-FFF2-40B4-BE49-F238E27FC236}">
                <a16:creationId xmlns:a16="http://schemas.microsoft.com/office/drawing/2014/main" id="{D4D7E0AA-E5CE-A803-C359-0DC750638CF4}"/>
              </a:ext>
            </a:extLst>
          </p:cNvPr>
          <p:cNvPicPr>
            <a:picLocks noChangeAspect="1"/>
          </p:cNvPicPr>
          <p:nvPr/>
        </p:nvPicPr>
        <p:blipFill>
          <a:blip r:embed="rId4"/>
          <a:stretch>
            <a:fillRect/>
          </a:stretch>
        </p:blipFill>
        <p:spPr>
          <a:xfrm>
            <a:off x="790709" y="1527179"/>
            <a:ext cx="4654594" cy="4021117"/>
          </a:xfrm>
          <a:prstGeom prst="rect">
            <a:avLst/>
          </a:prstGeom>
        </p:spPr>
      </p:pic>
      <p:pic>
        <p:nvPicPr>
          <p:cNvPr id="3" name="Picture 2" descr="A logo for a company&#10;&#10;Description automatically generated">
            <a:extLst>
              <a:ext uri="{FF2B5EF4-FFF2-40B4-BE49-F238E27FC236}">
                <a16:creationId xmlns:a16="http://schemas.microsoft.com/office/drawing/2014/main" id="{E488B5F9-BB5E-12A0-C73C-EAADC3BBC0B8}"/>
              </a:ext>
            </a:extLst>
          </p:cNvPr>
          <p:cNvPicPr>
            <a:picLocks noChangeAspect="1"/>
          </p:cNvPicPr>
          <p:nvPr/>
        </p:nvPicPr>
        <p:blipFill>
          <a:blip r:embed="rId5"/>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92764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adder next to a wall&#10;&#10;Description automatically generated">
            <a:extLst>
              <a:ext uri="{FF2B5EF4-FFF2-40B4-BE49-F238E27FC236}">
                <a16:creationId xmlns:a16="http://schemas.microsoft.com/office/drawing/2014/main" id="{89327342-F692-3A83-1813-DBF5A1C03D36}"/>
              </a:ext>
            </a:extLst>
          </p:cNvPr>
          <p:cNvPicPr>
            <a:picLocks noChangeAspect="1"/>
          </p:cNvPicPr>
          <p:nvPr/>
        </p:nvPicPr>
        <p:blipFill>
          <a:blip r:embed="rId3"/>
          <a:stretch>
            <a:fillRect/>
          </a:stretch>
        </p:blipFill>
        <p:spPr>
          <a:xfrm>
            <a:off x="-16800" y="0"/>
            <a:ext cx="122087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6258965" cy="738664"/>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Wall solutions</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2" name="Picture 1" descr="A logo for a company&#10;&#10;Description automatically generated">
            <a:extLst>
              <a:ext uri="{FF2B5EF4-FFF2-40B4-BE49-F238E27FC236}">
                <a16:creationId xmlns:a16="http://schemas.microsoft.com/office/drawing/2014/main" id="{2CF07853-F853-4135-F767-43596DF27E1C}"/>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150807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white background with a blue and black logo&#10;&#10;Description automatically generated">
            <a:extLst>
              <a:ext uri="{FF2B5EF4-FFF2-40B4-BE49-F238E27FC236}">
                <a16:creationId xmlns:a16="http://schemas.microsoft.com/office/drawing/2014/main" id="{1C3CAA59-BBBA-9F06-F981-42F81D78B61F}"/>
              </a:ext>
            </a:extLst>
          </p:cNvPr>
          <p:cNvPicPr>
            <a:picLocks noChangeAspect="1"/>
          </p:cNvPicPr>
          <p:nvPr/>
        </p:nvPicPr>
        <p:blipFill>
          <a:blip r:embed="rId3"/>
          <a:stretch>
            <a:fillRect/>
          </a:stretch>
        </p:blipFill>
        <p:spPr>
          <a:xfrm>
            <a:off x="1" y="0"/>
            <a:ext cx="12191999" cy="6858000"/>
          </a:xfrm>
          <a:prstGeom prst="rect">
            <a:avLst/>
          </a:prstGeom>
        </p:spPr>
      </p:pic>
      <p:pic>
        <p:nvPicPr>
          <p:cNvPr id="4" name="Picture 3">
            <a:extLst>
              <a:ext uri="{FF2B5EF4-FFF2-40B4-BE49-F238E27FC236}">
                <a16:creationId xmlns:a16="http://schemas.microsoft.com/office/drawing/2014/main" id="{31ABC936-8F84-3005-B838-AEB612CCC168}"/>
              </a:ext>
            </a:extLst>
          </p:cNvPr>
          <p:cNvPicPr>
            <a:picLocks noChangeAspect="1"/>
          </p:cNvPicPr>
          <p:nvPr/>
        </p:nvPicPr>
        <p:blipFill>
          <a:blip r:embed="rId4"/>
          <a:stretch>
            <a:fillRect/>
          </a:stretch>
        </p:blipFill>
        <p:spPr>
          <a:xfrm>
            <a:off x="2774692" y="3646454"/>
            <a:ext cx="6785328" cy="2127621"/>
          </a:xfrm>
          <a:prstGeom prst="rect">
            <a:avLst/>
          </a:prstGeom>
        </p:spPr>
      </p:pic>
      <p:pic>
        <p:nvPicPr>
          <p:cNvPr id="13" name="Picture 12">
            <a:extLst>
              <a:ext uri="{FF2B5EF4-FFF2-40B4-BE49-F238E27FC236}">
                <a16:creationId xmlns:a16="http://schemas.microsoft.com/office/drawing/2014/main" id="{486046BE-70C5-9CC7-C759-AA4B8B3F5DDF}"/>
              </a:ext>
            </a:extLst>
          </p:cNvPr>
          <p:cNvPicPr>
            <a:picLocks noChangeAspect="1"/>
          </p:cNvPicPr>
          <p:nvPr/>
        </p:nvPicPr>
        <p:blipFill rotWithShape="1">
          <a:blip r:embed="rId5"/>
          <a:srcRect/>
          <a:stretch/>
        </p:blipFill>
        <p:spPr>
          <a:xfrm>
            <a:off x="2773002" y="1641403"/>
            <a:ext cx="6785328" cy="2005051"/>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10271605" cy="738664"/>
          </a:xfrm>
          <a:prstGeom prst="rect">
            <a:avLst/>
          </a:prstGeom>
          <a:noFill/>
        </p:spPr>
        <p:txBody>
          <a:bodyPr wrap="square" rtlCol="0">
            <a:spAutoFit/>
          </a:bodyPr>
          <a:lstStyle/>
          <a:p>
            <a:r>
              <a:rPr lang="en-AU" sz="6300" b="0" i="0" u="none" strike="noStrike" baseline="30000" dirty="0" err="1">
                <a:solidFill>
                  <a:srgbClr val="00467E"/>
                </a:solidFill>
                <a:latin typeface="Lato Light" panose="020F0502020204030203" pitchFamily="34" charset="0"/>
                <a:ea typeface="Lato Light" panose="020F0502020204030203" pitchFamily="34" charset="0"/>
                <a:cs typeface="Lato Light" panose="020F0502020204030203" pitchFamily="34" charset="0"/>
              </a:rPr>
              <a:t>DtS</a:t>
            </a:r>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 Elemental  - TIMBER walls</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6" name="Oval 5">
            <a:extLst>
              <a:ext uri="{FF2B5EF4-FFF2-40B4-BE49-F238E27FC236}">
                <a16:creationId xmlns:a16="http://schemas.microsoft.com/office/drawing/2014/main" id="{B3432DD4-3E89-4014-016E-B5CC539D1997}"/>
              </a:ext>
            </a:extLst>
          </p:cNvPr>
          <p:cNvSpPr/>
          <p:nvPr/>
        </p:nvSpPr>
        <p:spPr>
          <a:xfrm>
            <a:off x="2198671" y="1525548"/>
            <a:ext cx="6524090" cy="354409"/>
          </a:xfrm>
          <a:prstGeom prst="ellipse">
            <a:avLst/>
          </a:prstGeom>
          <a:solidFill>
            <a:srgbClr val="FFC000">
              <a:alpha val="26000"/>
            </a:srgbClr>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latin typeface="Lato" panose="020F0502020204030203" pitchFamily="34" charset="0"/>
              <a:ea typeface="Lato" panose="020F0502020204030203" pitchFamily="34" charset="0"/>
              <a:cs typeface="Lato" panose="020F0502020204030203" pitchFamily="34" charset="0"/>
            </a:endParaRPr>
          </a:p>
        </p:txBody>
      </p:sp>
      <p:sp>
        <p:nvSpPr>
          <p:cNvPr id="7" name="Oval 6">
            <a:extLst>
              <a:ext uri="{FF2B5EF4-FFF2-40B4-BE49-F238E27FC236}">
                <a16:creationId xmlns:a16="http://schemas.microsoft.com/office/drawing/2014/main" id="{04A18B73-305B-03B0-125D-CF86839AA451}"/>
              </a:ext>
            </a:extLst>
          </p:cNvPr>
          <p:cNvSpPr/>
          <p:nvPr/>
        </p:nvSpPr>
        <p:spPr>
          <a:xfrm>
            <a:off x="5969284" y="3813679"/>
            <a:ext cx="616451" cy="1035723"/>
          </a:xfrm>
          <a:prstGeom prst="ellipse">
            <a:avLst/>
          </a:prstGeom>
          <a:solidFill>
            <a:srgbClr val="FFC000">
              <a:alpha val="26000"/>
            </a:srgbClr>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latin typeface="Lato" panose="020F0502020204030203" pitchFamily="34" charset="0"/>
              <a:ea typeface="Lato" panose="020F0502020204030203" pitchFamily="34" charset="0"/>
              <a:cs typeface="Lato" panose="020F0502020204030203" pitchFamily="34" charset="0"/>
            </a:endParaRPr>
          </a:p>
        </p:txBody>
      </p:sp>
      <p:sp>
        <p:nvSpPr>
          <p:cNvPr id="8" name="Speech Bubble: Rectangle with Corners Rounded 7">
            <a:extLst>
              <a:ext uri="{FF2B5EF4-FFF2-40B4-BE49-F238E27FC236}">
                <a16:creationId xmlns:a16="http://schemas.microsoft.com/office/drawing/2014/main" id="{09D4F3CA-0290-C1BB-1D36-AC19298EBF88}"/>
              </a:ext>
            </a:extLst>
          </p:cNvPr>
          <p:cNvSpPr/>
          <p:nvPr/>
        </p:nvSpPr>
        <p:spPr>
          <a:xfrm>
            <a:off x="9811687" y="2448095"/>
            <a:ext cx="1238752" cy="738664"/>
          </a:xfrm>
          <a:prstGeom prst="wedgeRoundRectCallout">
            <a:avLst>
              <a:gd name="adj1" fmla="val -97996"/>
              <a:gd name="adj2" fmla="val -97465"/>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Lato" panose="020F0502020204030203" pitchFamily="34" charset="0"/>
                <a:ea typeface="Lato" panose="020F0502020204030203" pitchFamily="34" charset="0"/>
                <a:cs typeface="Lato" panose="020F0502020204030203" pitchFamily="34" charset="0"/>
              </a:rPr>
              <a:t>WALL HEIGHT</a:t>
            </a:r>
          </a:p>
        </p:txBody>
      </p:sp>
      <p:sp>
        <p:nvSpPr>
          <p:cNvPr id="9" name="Speech Bubble: Rectangle with Corners Rounded 8">
            <a:extLst>
              <a:ext uri="{FF2B5EF4-FFF2-40B4-BE49-F238E27FC236}">
                <a16:creationId xmlns:a16="http://schemas.microsoft.com/office/drawing/2014/main" id="{8803F31A-A17B-97C3-6487-C6F6B4DC1154}"/>
              </a:ext>
            </a:extLst>
          </p:cNvPr>
          <p:cNvSpPr/>
          <p:nvPr/>
        </p:nvSpPr>
        <p:spPr>
          <a:xfrm>
            <a:off x="706738" y="3364584"/>
            <a:ext cx="1160616" cy="805343"/>
          </a:xfrm>
          <a:prstGeom prst="wedgeRoundRectCallout">
            <a:avLst>
              <a:gd name="adj1" fmla="val 157135"/>
              <a:gd name="adj2" fmla="val -215161"/>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Lato" panose="020F0502020204030203" pitchFamily="34" charset="0"/>
                <a:ea typeface="Lato" panose="020F0502020204030203" pitchFamily="34" charset="0"/>
                <a:cs typeface="Lato" panose="020F0502020204030203" pitchFamily="34" charset="0"/>
              </a:rPr>
              <a:t>WALL COLOUR</a:t>
            </a:r>
          </a:p>
        </p:txBody>
      </p:sp>
      <p:sp>
        <p:nvSpPr>
          <p:cNvPr id="10" name="Speech Bubble: Rectangle with Corners Rounded 9">
            <a:extLst>
              <a:ext uri="{FF2B5EF4-FFF2-40B4-BE49-F238E27FC236}">
                <a16:creationId xmlns:a16="http://schemas.microsoft.com/office/drawing/2014/main" id="{348CBE71-8839-C2D5-EEAF-A0858F98B026}"/>
              </a:ext>
            </a:extLst>
          </p:cNvPr>
          <p:cNvSpPr/>
          <p:nvPr/>
        </p:nvSpPr>
        <p:spPr>
          <a:xfrm>
            <a:off x="706737" y="4525655"/>
            <a:ext cx="1368978" cy="808505"/>
          </a:xfrm>
          <a:prstGeom prst="wedgeRoundRectCallout">
            <a:avLst>
              <a:gd name="adj1" fmla="val 205380"/>
              <a:gd name="adj2" fmla="val -351971"/>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Lato" panose="020F0502020204030203" pitchFamily="34" charset="0"/>
                <a:ea typeface="Lato" panose="020F0502020204030203" pitchFamily="34" charset="0"/>
                <a:cs typeface="Lato" panose="020F0502020204030203" pitchFamily="34" charset="0"/>
              </a:rPr>
              <a:t>EAVE OVERHANG</a:t>
            </a:r>
          </a:p>
        </p:txBody>
      </p:sp>
      <p:sp>
        <p:nvSpPr>
          <p:cNvPr id="11" name="Speech Bubble: Rectangle with Corners Rounded 10">
            <a:extLst>
              <a:ext uri="{FF2B5EF4-FFF2-40B4-BE49-F238E27FC236}">
                <a16:creationId xmlns:a16="http://schemas.microsoft.com/office/drawing/2014/main" id="{6CB0E9DE-67F5-99A2-318B-ED3A70E434E2}"/>
              </a:ext>
            </a:extLst>
          </p:cNvPr>
          <p:cNvSpPr/>
          <p:nvPr/>
        </p:nvSpPr>
        <p:spPr>
          <a:xfrm>
            <a:off x="706737" y="2203513"/>
            <a:ext cx="1160616" cy="805343"/>
          </a:xfrm>
          <a:prstGeom prst="wedgeRoundRectCallout">
            <a:avLst>
              <a:gd name="adj1" fmla="val 123756"/>
              <a:gd name="adj2" fmla="val -115853"/>
              <a:gd name="adj3" fmla="val 16667"/>
            </a:avLst>
          </a:prstGeom>
          <a:solidFill>
            <a:srgbClr val="00467F">
              <a:alpha val="6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Lato" panose="020F0502020204030203" pitchFamily="34" charset="0"/>
                <a:ea typeface="Lato" panose="020F0502020204030203" pitchFamily="34" charset="0"/>
                <a:cs typeface="Lato" panose="020F0502020204030203" pitchFamily="34" charset="0"/>
              </a:rPr>
              <a:t>WALL</a:t>
            </a:r>
          </a:p>
          <a:p>
            <a:pPr algn="ctr"/>
            <a:r>
              <a:rPr lang="en-AU" sz="1400" dirty="0">
                <a:latin typeface="Lato" panose="020F0502020204030203" pitchFamily="34" charset="0"/>
                <a:ea typeface="Lato" panose="020F0502020204030203" pitchFamily="34" charset="0"/>
                <a:cs typeface="Lato" panose="020F0502020204030203" pitchFamily="34" charset="0"/>
              </a:rPr>
              <a:t>TYPE</a:t>
            </a:r>
          </a:p>
        </p:txBody>
      </p:sp>
      <p:sp>
        <p:nvSpPr>
          <p:cNvPr id="2" name="Speech Bubble: Rectangle with Corners Rounded 1">
            <a:extLst>
              <a:ext uri="{FF2B5EF4-FFF2-40B4-BE49-F238E27FC236}">
                <a16:creationId xmlns:a16="http://schemas.microsoft.com/office/drawing/2014/main" id="{E09DD1C9-29F9-22D4-1E35-9BF3273D16B9}"/>
              </a:ext>
            </a:extLst>
          </p:cNvPr>
          <p:cNvSpPr/>
          <p:nvPr/>
        </p:nvSpPr>
        <p:spPr>
          <a:xfrm>
            <a:off x="9811686" y="3766043"/>
            <a:ext cx="1681336" cy="1574350"/>
          </a:xfrm>
          <a:prstGeom prst="wedgeRoundRectCallout">
            <a:avLst>
              <a:gd name="adj1" fmla="val -247590"/>
              <a:gd name="adj2" fmla="val -10482"/>
              <a:gd name="adj3" fmla="val 16667"/>
            </a:avLst>
          </a:prstGeom>
          <a:solidFill>
            <a:srgbClr val="FFC000">
              <a:alpha val="66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INSULATION SOLUTIONS FOR 2.5m WALL HEIGHT </a:t>
            </a:r>
            <a:br>
              <a:rPr lang="en-AU" sz="14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br>
            <a:r>
              <a:rPr lang="en-AU" sz="14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and SA = 0.6</a:t>
            </a:r>
          </a:p>
          <a:p>
            <a:pPr algn="ctr"/>
            <a:r>
              <a:rPr lang="en-AU" sz="14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CZ 6 EXAMPLE</a:t>
            </a:r>
          </a:p>
        </p:txBody>
      </p:sp>
      <p:sp>
        <p:nvSpPr>
          <p:cNvPr id="18" name="Rectangle 17">
            <a:extLst>
              <a:ext uri="{FF2B5EF4-FFF2-40B4-BE49-F238E27FC236}">
                <a16:creationId xmlns:a16="http://schemas.microsoft.com/office/drawing/2014/main" id="{24873972-5A9E-1148-5257-814EE5A72F41}"/>
              </a:ext>
            </a:extLst>
          </p:cNvPr>
          <p:cNvSpPr/>
          <p:nvPr/>
        </p:nvSpPr>
        <p:spPr>
          <a:xfrm>
            <a:off x="2831523" y="3552825"/>
            <a:ext cx="1091045" cy="1872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logo for a company&#10;&#10;Description automatically generated">
            <a:extLst>
              <a:ext uri="{FF2B5EF4-FFF2-40B4-BE49-F238E27FC236}">
                <a16:creationId xmlns:a16="http://schemas.microsoft.com/office/drawing/2014/main" id="{4AF8E67B-01B2-281D-5889-48A4A2DD9F0C}"/>
              </a:ext>
            </a:extLst>
          </p:cNvPr>
          <p:cNvPicPr>
            <a:picLocks noChangeAspect="1"/>
          </p:cNvPicPr>
          <p:nvPr/>
        </p:nvPicPr>
        <p:blipFill>
          <a:blip r:embed="rId6"/>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76208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wall&#10;&#10;Description automatically generated">
            <a:extLst>
              <a:ext uri="{FF2B5EF4-FFF2-40B4-BE49-F238E27FC236}">
                <a16:creationId xmlns:a16="http://schemas.microsoft.com/office/drawing/2014/main" id="{44E50732-0DB1-7725-773D-1EF2A9B4DB2E}"/>
              </a:ext>
            </a:extLst>
          </p:cNvPr>
          <p:cNvPicPr>
            <a:picLocks noChangeAspect="1"/>
          </p:cNvPicPr>
          <p:nvPr/>
        </p:nvPicPr>
        <p:blipFill>
          <a:blip r:embed="rId3"/>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9546695" cy="738664"/>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BRICK VENEER WALL Solutions</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Box 1">
            <a:extLst>
              <a:ext uri="{FF2B5EF4-FFF2-40B4-BE49-F238E27FC236}">
                <a16:creationId xmlns:a16="http://schemas.microsoft.com/office/drawing/2014/main" id="{CFAA0B34-F84D-DBA3-6DA7-258230F2CADF}"/>
              </a:ext>
            </a:extLst>
          </p:cNvPr>
          <p:cNvSpPr txBox="1"/>
          <p:nvPr/>
        </p:nvSpPr>
        <p:spPr>
          <a:xfrm>
            <a:off x="6507679" y="1959796"/>
            <a:ext cx="4598686" cy="1754326"/>
          </a:xfrm>
          <a:prstGeom prst="rect">
            <a:avLst/>
          </a:prstGeom>
          <a:noFill/>
        </p:spPr>
        <p:txBody>
          <a:bodyPr wrap="square" rtlCol="0">
            <a:spAutoFit/>
          </a:bodyPr>
          <a:lstStyle/>
          <a:p>
            <a:pPr marL="457200" indent="-45720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In most Climate Zones, timber solution requires R1.5 to R3.5</a:t>
            </a:r>
          </a:p>
          <a:p>
            <a:pPr marL="457200" indent="-45720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With reflective membrane </a:t>
            </a:r>
            <a:r>
              <a:rPr lang="el-GR" sz="1800" dirty="0">
                <a:effectLst/>
                <a:latin typeface="Segoe UI" panose="020B0502040204020203" pitchFamily="34" charset="0"/>
              </a:rPr>
              <a:t>(ε &lt; 0.2)</a:t>
            </a:r>
            <a:r>
              <a:rPr lang="en-AU" dirty="0">
                <a:latin typeface="Lato" panose="020F0502020204030203" pitchFamily="34" charset="0"/>
                <a:ea typeface="Lato" panose="020F0502020204030203" pitchFamily="34" charset="0"/>
                <a:cs typeface="Lato" panose="020F0502020204030203" pitchFamily="34" charset="0"/>
              </a:rPr>
              <a:t>, </a:t>
            </a:r>
            <a:r>
              <a:rPr lang="en-AU" b="1" dirty="0">
                <a:solidFill>
                  <a:srgbClr val="0563C1"/>
                </a:solidFill>
                <a:latin typeface="Lato" panose="020F0502020204030203" pitchFamily="34" charset="0"/>
                <a:ea typeface="Lato" panose="020F0502020204030203" pitchFamily="34" charset="0"/>
                <a:cs typeface="Lato" panose="020F0502020204030203" pitchFamily="34" charset="0"/>
              </a:rPr>
              <a:t>use same insulation as timber</a:t>
            </a:r>
          </a:p>
          <a:p>
            <a:pPr marL="457200" indent="-45720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Lower emissivity membranes </a:t>
            </a:r>
            <a:r>
              <a:rPr lang="en-AU" b="1" dirty="0">
                <a:solidFill>
                  <a:srgbClr val="0563C1"/>
                </a:solidFill>
                <a:latin typeface="Lato" panose="020F0502020204030203" pitchFamily="34" charset="0"/>
                <a:ea typeface="Lato" panose="020F0502020204030203" pitchFamily="34" charset="0"/>
                <a:cs typeface="Lato" panose="020F0502020204030203" pitchFamily="34" charset="0"/>
              </a:rPr>
              <a:t>require less insulation</a:t>
            </a:r>
          </a:p>
        </p:txBody>
      </p:sp>
      <p:pic>
        <p:nvPicPr>
          <p:cNvPr id="3" name="Picture 2" descr="A logo for a company&#10;&#10;Description automatically generated">
            <a:extLst>
              <a:ext uri="{FF2B5EF4-FFF2-40B4-BE49-F238E27FC236}">
                <a16:creationId xmlns:a16="http://schemas.microsoft.com/office/drawing/2014/main" id="{42ACCF8B-BC6D-138E-6C4B-106DEB97FE35}"/>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91213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water heater&#10;&#10;Description automatically generated">
            <a:extLst>
              <a:ext uri="{FF2B5EF4-FFF2-40B4-BE49-F238E27FC236}">
                <a16:creationId xmlns:a16="http://schemas.microsoft.com/office/drawing/2014/main" id="{840CBCF1-9055-EDDD-D391-BD04691EE7D7}"/>
              </a:ext>
            </a:extLst>
          </p:cNvPr>
          <p:cNvPicPr>
            <a:picLocks noChangeAspect="1"/>
          </p:cNvPicPr>
          <p:nvPr/>
        </p:nvPicPr>
        <p:blipFill>
          <a:blip r:embed="rId3"/>
          <a:stretch>
            <a:fillRect/>
          </a:stretch>
        </p:blipFill>
        <p:spPr>
          <a:xfrm>
            <a:off x="-16798" y="0"/>
            <a:ext cx="12208797"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9546695" cy="738664"/>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CLAD WALL Solutions</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Box 1">
            <a:extLst>
              <a:ext uri="{FF2B5EF4-FFF2-40B4-BE49-F238E27FC236}">
                <a16:creationId xmlns:a16="http://schemas.microsoft.com/office/drawing/2014/main" id="{CFAA0B34-F84D-DBA3-6DA7-258230F2CADF}"/>
              </a:ext>
            </a:extLst>
          </p:cNvPr>
          <p:cNvSpPr txBox="1"/>
          <p:nvPr/>
        </p:nvSpPr>
        <p:spPr>
          <a:xfrm>
            <a:off x="5938463" y="1877604"/>
            <a:ext cx="5332288" cy="3416320"/>
          </a:xfrm>
          <a:prstGeom prst="rect">
            <a:avLst/>
          </a:prstGeom>
          <a:noFill/>
        </p:spPr>
        <p:txBody>
          <a:bodyPr wrap="square" rtlCol="0">
            <a:spAutoFit/>
          </a:bodyPr>
          <a:lstStyle/>
          <a:p>
            <a:pPr marL="457200" indent="-45720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In most Climate Zones, timber solution requires R1.8 to R3.8</a:t>
            </a:r>
          </a:p>
          <a:p>
            <a:pPr marL="457200" indent="-45720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Steel framing with battened reflective airspace requires </a:t>
            </a:r>
            <a:r>
              <a:rPr lang="en-AU" b="1" dirty="0">
                <a:solidFill>
                  <a:srgbClr val="0563C1"/>
                </a:solidFill>
                <a:latin typeface="Lato" panose="020F0502020204030203" pitchFamily="34" charset="0"/>
                <a:ea typeface="Lato" panose="020F0502020204030203" pitchFamily="34" charset="0"/>
                <a:cs typeface="Lato" panose="020F0502020204030203" pitchFamily="34" charset="0"/>
              </a:rPr>
              <a:t>same or less wall insulation than timber</a:t>
            </a:r>
            <a:br>
              <a:rPr lang="en-AU" dirty="0">
                <a:latin typeface="Lato" panose="020F0502020204030203" pitchFamily="34" charset="0"/>
                <a:ea typeface="Lato" panose="020F0502020204030203" pitchFamily="34" charset="0"/>
                <a:cs typeface="Lato" panose="020F0502020204030203" pitchFamily="34" charset="0"/>
              </a:rPr>
            </a:br>
            <a:r>
              <a:rPr lang="en-AU" dirty="0">
                <a:latin typeface="Lato" panose="020F0502020204030203" pitchFamily="34" charset="0"/>
                <a:ea typeface="Lato" panose="020F0502020204030203" pitchFamily="34" charset="0"/>
                <a:cs typeface="Lato" panose="020F0502020204030203" pitchFamily="34" charset="0"/>
              </a:rPr>
              <a:t>(Also, due to wall depth, some 7-star solutions may be possible in steel but not timber)</a:t>
            </a:r>
          </a:p>
          <a:p>
            <a:pPr marL="457200" indent="-45720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Continuous insulation options require </a:t>
            </a:r>
            <a:r>
              <a:rPr lang="en-AU" b="1" dirty="0">
                <a:solidFill>
                  <a:srgbClr val="0563C1"/>
                </a:solidFill>
                <a:latin typeface="Lato" panose="020F0502020204030203" pitchFamily="34" charset="0"/>
                <a:ea typeface="Lato" panose="020F0502020204030203" pitchFamily="34" charset="0"/>
                <a:cs typeface="Lato" panose="020F0502020204030203" pitchFamily="34" charset="0"/>
              </a:rPr>
              <a:t>same insulation as timber</a:t>
            </a:r>
          </a:p>
          <a:p>
            <a:pPr marL="457200" indent="-45720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For cladding directly fixed to studs, thermal breaks continue to be required as per NCC 2019.</a:t>
            </a:r>
          </a:p>
        </p:txBody>
      </p:sp>
      <p:pic>
        <p:nvPicPr>
          <p:cNvPr id="3" name="Picture 2" descr="A logo for a company&#10;&#10;Description automatically generated">
            <a:extLst>
              <a:ext uri="{FF2B5EF4-FFF2-40B4-BE49-F238E27FC236}">
                <a16:creationId xmlns:a16="http://schemas.microsoft.com/office/drawing/2014/main" id="{C424D08D-4A71-66E2-D322-75713291D073}"/>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115816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ew houses with a logo&#10;&#10;Description automatically generated with medium confidence">
            <a:extLst>
              <a:ext uri="{FF2B5EF4-FFF2-40B4-BE49-F238E27FC236}">
                <a16:creationId xmlns:a16="http://schemas.microsoft.com/office/drawing/2014/main" id="{88D2DE72-66F1-6705-608E-364BE8926630}"/>
              </a:ext>
            </a:extLst>
          </p:cNvPr>
          <p:cNvPicPr>
            <a:picLocks noChangeAspect="1"/>
          </p:cNvPicPr>
          <p:nvPr/>
        </p:nvPicPr>
        <p:blipFill>
          <a:blip r:embed="rId3"/>
          <a:stretch>
            <a:fillRect/>
          </a:stretch>
        </p:blipFill>
        <p:spPr>
          <a:xfrm>
            <a:off x="1" y="0"/>
            <a:ext cx="121919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9546695" cy="1384995"/>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NCC 2022 DTS Elemental solution – Timber vs Steel</a:t>
            </a:r>
          </a:p>
        </p:txBody>
      </p:sp>
      <p:sp>
        <p:nvSpPr>
          <p:cNvPr id="3" name="TextBox 2">
            <a:extLst>
              <a:ext uri="{FF2B5EF4-FFF2-40B4-BE49-F238E27FC236}">
                <a16:creationId xmlns:a16="http://schemas.microsoft.com/office/drawing/2014/main" id="{27D4472A-4E07-39BF-0344-F475C0018A2E}"/>
              </a:ext>
            </a:extLst>
          </p:cNvPr>
          <p:cNvSpPr txBox="1"/>
          <p:nvPr/>
        </p:nvSpPr>
        <p:spPr>
          <a:xfrm>
            <a:off x="790709" y="2296662"/>
            <a:ext cx="6976554" cy="42062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Climate ZONE 2</a:t>
            </a:r>
          </a:p>
        </p:txBody>
      </p:sp>
      <p:sp>
        <p:nvSpPr>
          <p:cNvPr id="5" name="TextBox 4">
            <a:extLst>
              <a:ext uri="{FF2B5EF4-FFF2-40B4-BE49-F238E27FC236}">
                <a16:creationId xmlns:a16="http://schemas.microsoft.com/office/drawing/2014/main" id="{4675EC1B-2AF0-A18B-4FE8-01466C08F172}"/>
              </a:ext>
            </a:extLst>
          </p:cNvPr>
          <p:cNvSpPr txBox="1"/>
          <p:nvPr/>
        </p:nvSpPr>
        <p:spPr>
          <a:xfrm>
            <a:off x="790708" y="2657781"/>
            <a:ext cx="5743656" cy="2031325"/>
          </a:xfrm>
          <a:prstGeom prst="rect">
            <a:avLst/>
          </a:prstGeom>
          <a:noFill/>
        </p:spPr>
        <p:txBody>
          <a:bodyPr wrap="square" rtlCol="0">
            <a:spAutoFit/>
          </a:bodyPr>
          <a:lstStyle/>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Ventilated sheet steel roof Truss spacing 900</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No roof-level insulation</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No reflective roof membrane</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Roof Solar Absorptance 0.5</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Wall Solar Absorptance 0.6</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Single storey, wall height 2700</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Eaves 600</a:t>
            </a:r>
          </a:p>
        </p:txBody>
      </p:sp>
      <p:pic>
        <p:nvPicPr>
          <p:cNvPr id="2" name="Picture 1" descr="A logo for a company&#10;&#10;Description automatically generated">
            <a:extLst>
              <a:ext uri="{FF2B5EF4-FFF2-40B4-BE49-F238E27FC236}">
                <a16:creationId xmlns:a16="http://schemas.microsoft.com/office/drawing/2014/main" id="{B49062A7-E5BE-C8ED-B42C-1C0AACD9F082}"/>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64694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ew houses with text on them&#10;&#10;Description automatically generated with medium confidence">
            <a:extLst>
              <a:ext uri="{FF2B5EF4-FFF2-40B4-BE49-F238E27FC236}">
                <a16:creationId xmlns:a16="http://schemas.microsoft.com/office/drawing/2014/main" id="{A0AAED40-6400-2B32-AC62-C531EBA34B0B}"/>
              </a:ext>
            </a:extLst>
          </p:cNvPr>
          <p:cNvPicPr>
            <a:picLocks noChangeAspect="1"/>
          </p:cNvPicPr>
          <p:nvPr/>
        </p:nvPicPr>
        <p:blipFill>
          <a:blip r:embed="rId3"/>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9546695" cy="1384995"/>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NCC 2022 DTS Elemental solution – Timber vs Steel</a:t>
            </a:r>
          </a:p>
        </p:txBody>
      </p:sp>
      <p:sp>
        <p:nvSpPr>
          <p:cNvPr id="3" name="TextBox 2">
            <a:extLst>
              <a:ext uri="{FF2B5EF4-FFF2-40B4-BE49-F238E27FC236}">
                <a16:creationId xmlns:a16="http://schemas.microsoft.com/office/drawing/2014/main" id="{27D4472A-4E07-39BF-0344-F475C0018A2E}"/>
              </a:ext>
            </a:extLst>
          </p:cNvPr>
          <p:cNvSpPr txBox="1"/>
          <p:nvPr/>
        </p:nvSpPr>
        <p:spPr>
          <a:xfrm>
            <a:off x="790709" y="2296662"/>
            <a:ext cx="6976554" cy="42062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Climate ZONE 5</a:t>
            </a:r>
          </a:p>
        </p:txBody>
      </p:sp>
      <p:sp>
        <p:nvSpPr>
          <p:cNvPr id="5" name="TextBox 4">
            <a:extLst>
              <a:ext uri="{FF2B5EF4-FFF2-40B4-BE49-F238E27FC236}">
                <a16:creationId xmlns:a16="http://schemas.microsoft.com/office/drawing/2014/main" id="{4675EC1B-2AF0-A18B-4FE8-01466C08F172}"/>
              </a:ext>
            </a:extLst>
          </p:cNvPr>
          <p:cNvSpPr txBox="1"/>
          <p:nvPr/>
        </p:nvSpPr>
        <p:spPr>
          <a:xfrm>
            <a:off x="790708" y="2657781"/>
            <a:ext cx="5743656" cy="2031325"/>
          </a:xfrm>
          <a:prstGeom prst="rect">
            <a:avLst/>
          </a:prstGeom>
          <a:noFill/>
        </p:spPr>
        <p:txBody>
          <a:bodyPr wrap="square" rtlCol="0">
            <a:spAutoFit/>
          </a:bodyPr>
          <a:lstStyle/>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Ventilated sheet steel roof Truss spacing 900</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No roof-level insulation</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No reflective roof membrane</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Roof Solar Absorptance 0.5</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Wall Solar Absorptance 0.6</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Single storey, wall height 2700</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Eaves 600</a:t>
            </a:r>
          </a:p>
        </p:txBody>
      </p:sp>
      <p:pic>
        <p:nvPicPr>
          <p:cNvPr id="2" name="Picture 1" descr="A logo for a company&#10;&#10;Description automatically generated">
            <a:extLst>
              <a:ext uri="{FF2B5EF4-FFF2-40B4-BE49-F238E27FC236}">
                <a16:creationId xmlns:a16="http://schemas.microsoft.com/office/drawing/2014/main" id="{7D2986E3-CE4D-084C-0034-BD2A5746978A}"/>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427383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uple of houses with text&#10;&#10;Description automatically generated with medium confidence">
            <a:extLst>
              <a:ext uri="{FF2B5EF4-FFF2-40B4-BE49-F238E27FC236}">
                <a16:creationId xmlns:a16="http://schemas.microsoft.com/office/drawing/2014/main" id="{7E4B5301-BA68-B931-ECE4-B767F8CEA00C}"/>
              </a:ext>
            </a:extLst>
          </p:cNvPr>
          <p:cNvPicPr>
            <a:picLocks noChangeAspect="1"/>
          </p:cNvPicPr>
          <p:nvPr/>
        </p:nvPicPr>
        <p:blipFill>
          <a:blip r:embed="rId3"/>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9546695" cy="1384995"/>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NCC 2022 DTS Elemental solution – Timber vs Steel</a:t>
            </a:r>
          </a:p>
        </p:txBody>
      </p:sp>
      <p:sp>
        <p:nvSpPr>
          <p:cNvPr id="3" name="TextBox 2">
            <a:extLst>
              <a:ext uri="{FF2B5EF4-FFF2-40B4-BE49-F238E27FC236}">
                <a16:creationId xmlns:a16="http://schemas.microsoft.com/office/drawing/2014/main" id="{27D4472A-4E07-39BF-0344-F475C0018A2E}"/>
              </a:ext>
            </a:extLst>
          </p:cNvPr>
          <p:cNvSpPr txBox="1"/>
          <p:nvPr/>
        </p:nvSpPr>
        <p:spPr>
          <a:xfrm>
            <a:off x="790709" y="2296662"/>
            <a:ext cx="6976554" cy="42062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Climate ZONE 6</a:t>
            </a:r>
          </a:p>
        </p:txBody>
      </p:sp>
      <p:sp>
        <p:nvSpPr>
          <p:cNvPr id="5" name="TextBox 4">
            <a:extLst>
              <a:ext uri="{FF2B5EF4-FFF2-40B4-BE49-F238E27FC236}">
                <a16:creationId xmlns:a16="http://schemas.microsoft.com/office/drawing/2014/main" id="{4675EC1B-2AF0-A18B-4FE8-01466C08F172}"/>
              </a:ext>
            </a:extLst>
          </p:cNvPr>
          <p:cNvSpPr txBox="1"/>
          <p:nvPr/>
        </p:nvSpPr>
        <p:spPr>
          <a:xfrm>
            <a:off x="790708" y="2657781"/>
            <a:ext cx="5743656" cy="2031325"/>
          </a:xfrm>
          <a:prstGeom prst="rect">
            <a:avLst/>
          </a:prstGeom>
          <a:noFill/>
        </p:spPr>
        <p:txBody>
          <a:bodyPr wrap="square" rtlCol="0">
            <a:spAutoFit/>
          </a:bodyPr>
          <a:lstStyle/>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Ventilated sheet steel roof Truss spacing 900</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No roof-level insulation</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No reflective roof membrane</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Roof Solar Absorptance 0.5</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Wall Solar Absorptance 0.6</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Single storey, wall height 2700</a:t>
            </a: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Eaves 600</a:t>
            </a:r>
          </a:p>
        </p:txBody>
      </p:sp>
      <p:pic>
        <p:nvPicPr>
          <p:cNvPr id="2" name="Picture 1" descr="A logo for a company&#10;&#10;Description automatically generated">
            <a:extLst>
              <a:ext uri="{FF2B5EF4-FFF2-40B4-BE49-F238E27FC236}">
                <a16:creationId xmlns:a16="http://schemas.microsoft.com/office/drawing/2014/main" id="{D118247A-3C04-020B-7D97-0BAE86F502AB}"/>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30727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person's face&#10;&#10;Description automatically generated">
            <a:extLst>
              <a:ext uri="{FF2B5EF4-FFF2-40B4-BE49-F238E27FC236}">
                <a16:creationId xmlns:a16="http://schemas.microsoft.com/office/drawing/2014/main" id="{1BE51346-7C33-7C58-AF58-894ABA8FE0A3}"/>
              </a:ext>
            </a:extLst>
          </p:cNvPr>
          <p:cNvPicPr>
            <a:picLocks noChangeAspect="1"/>
          </p:cNvPicPr>
          <p:nvPr/>
        </p:nvPicPr>
        <p:blipFill>
          <a:blip r:embed="rId3"/>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4" y="943246"/>
            <a:ext cx="10193966" cy="1384995"/>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Apartment (Class 2) walls/facades</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3" name="TextBox 12">
            <a:extLst>
              <a:ext uri="{FF2B5EF4-FFF2-40B4-BE49-F238E27FC236}">
                <a16:creationId xmlns:a16="http://schemas.microsoft.com/office/drawing/2014/main" id="{B54AE9A7-2E66-B313-512F-C254D42A1143}"/>
              </a:ext>
            </a:extLst>
          </p:cNvPr>
          <p:cNvSpPr txBox="1"/>
          <p:nvPr/>
        </p:nvSpPr>
        <p:spPr>
          <a:xfrm>
            <a:off x="790708" y="2328241"/>
            <a:ext cx="8610145" cy="107721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External walls of Class 2 apartments are treated differently to houses. To determine the required R-Value of the opaque wall portion, the designer needs to consider one of two area-based methods: </a:t>
            </a:r>
          </a:p>
        </p:txBody>
      </p:sp>
      <p:sp>
        <p:nvSpPr>
          <p:cNvPr id="14" name="TextBox 13">
            <a:extLst>
              <a:ext uri="{FF2B5EF4-FFF2-40B4-BE49-F238E27FC236}">
                <a16:creationId xmlns:a16="http://schemas.microsoft.com/office/drawing/2014/main" id="{BC1D177D-6A3C-9D77-8538-F0F0633F8003}"/>
              </a:ext>
            </a:extLst>
          </p:cNvPr>
          <p:cNvSpPr txBox="1"/>
          <p:nvPr/>
        </p:nvSpPr>
        <p:spPr>
          <a:xfrm>
            <a:off x="790711" y="3271487"/>
            <a:ext cx="9113578" cy="2462213"/>
          </a:xfrm>
          <a:prstGeom prst="rect">
            <a:avLst/>
          </a:prstGeom>
          <a:noFill/>
        </p:spPr>
        <p:txBody>
          <a:bodyPr wrap="square" rtlCol="0">
            <a:spAutoFit/>
          </a:bodyPr>
          <a:lstStyle/>
          <a:p>
            <a:pPr marL="342900" marR="0" indent="-34290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Ratio of opaque wall area to floor area – plus separate glazing requirements</a:t>
            </a:r>
          </a:p>
          <a:p>
            <a:pPr marL="342900" marR="0" indent="-34290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Ratio of opaque wall area to total wall-glazing area. </a:t>
            </a:r>
          </a:p>
          <a:p>
            <a:pPr marL="342900" marR="0" indent="-342900" algn="l" rtl="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R="0" algn="l" rtl="0"/>
            <a:r>
              <a:rPr lang="en-AU" dirty="0">
                <a:latin typeface="Lato" panose="020F0502020204030203" pitchFamily="34" charset="0"/>
                <a:ea typeface="Lato" panose="020F0502020204030203" pitchFamily="34" charset="0"/>
                <a:cs typeface="Lato" panose="020F0502020204030203" pitchFamily="34" charset="0"/>
              </a:rPr>
              <a:t>These methods give different results depending on building geometry. Designers would typically use calculation tools and tables provided by industry to determine suitable compliant design solutions.</a:t>
            </a:r>
          </a:p>
          <a:p>
            <a:pPr marR="0" algn="l" rtl="0"/>
            <a:br>
              <a:rPr lang="en-AU" dirty="0">
                <a:solidFill>
                  <a:srgbClr val="0563C1"/>
                </a:solidFill>
                <a:latin typeface="Lato" panose="020F0502020204030203" pitchFamily="34" charset="0"/>
                <a:ea typeface="Lato" panose="020F0502020204030203" pitchFamily="34" charset="0"/>
                <a:cs typeface="Lato" panose="020F0502020204030203" pitchFamily="34" charset="0"/>
              </a:rPr>
            </a:br>
            <a:r>
              <a:rPr lang="en-AU" sz="1400" i="1" dirty="0">
                <a:solidFill>
                  <a:srgbClr val="0563C1"/>
                </a:solidFill>
                <a:latin typeface="Lato" panose="020F0502020204030203" pitchFamily="34" charset="0"/>
                <a:ea typeface="Lato" panose="020F0502020204030203" pitchFamily="34" charset="0"/>
                <a:cs typeface="Lato" panose="020F0502020204030203" pitchFamily="34" charset="0"/>
              </a:rPr>
              <a:t>NOTE that the requirement to consider the effects of thermal bridging for apartment external walls applies equally to timber and steel framed construction when using the </a:t>
            </a:r>
            <a:r>
              <a:rPr lang="en-AU" sz="1400" i="1" dirty="0" err="1">
                <a:solidFill>
                  <a:srgbClr val="0563C1"/>
                </a:solidFill>
                <a:latin typeface="Lato" panose="020F0502020204030203" pitchFamily="34" charset="0"/>
                <a:ea typeface="Lato" panose="020F0502020204030203" pitchFamily="34" charset="0"/>
                <a:cs typeface="Lato" panose="020F0502020204030203" pitchFamily="34" charset="0"/>
              </a:rPr>
              <a:t>DtS</a:t>
            </a:r>
            <a:r>
              <a:rPr lang="en-AU" sz="1400" i="1" dirty="0">
                <a:solidFill>
                  <a:srgbClr val="0563C1"/>
                </a:solidFill>
                <a:latin typeface="Lato" panose="020F0502020204030203" pitchFamily="34" charset="0"/>
                <a:ea typeface="Lato" panose="020F0502020204030203" pitchFamily="34" charset="0"/>
                <a:cs typeface="Lato" panose="020F0502020204030203" pitchFamily="34" charset="0"/>
              </a:rPr>
              <a:t> Elemental pathway. </a:t>
            </a:r>
          </a:p>
        </p:txBody>
      </p:sp>
      <p:pic>
        <p:nvPicPr>
          <p:cNvPr id="3" name="Picture 2" descr="A logo for a company&#10;&#10;Description automatically generated">
            <a:extLst>
              <a:ext uri="{FF2B5EF4-FFF2-40B4-BE49-F238E27FC236}">
                <a16:creationId xmlns:a16="http://schemas.microsoft.com/office/drawing/2014/main" id="{E748A947-ED2E-7A33-00AB-4FE4E431E63A}"/>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146757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s face&#10;&#10;Description automatically generated">
            <a:extLst>
              <a:ext uri="{FF2B5EF4-FFF2-40B4-BE49-F238E27FC236}">
                <a16:creationId xmlns:a16="http://schemas.microsoft.com/office/drawing/2014/main" id="{FE238094-96AD-E7A6-8022-24C304FC95CF}"/>
              </a:ext>
            </a:extLst>
          </p:cNvPr>
          <p:cNvPicPr>
            <a:picLocks noChangeAspect="1"/>
          </p:cNvPicPr>
          <p:nvPr/>
        </p:nvPicPr>
        <p:blipFill>
          <a:blip r:embed="rId3"/>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4" y="943246"/>
            <a:ext cx="7389121" cy="1384995"/>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Thermal breaks – NO CHANGE for NCC 2022</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TextBox 13">
            <a:extLst>
              <a:ext uri="{FF2B5EF4-FFF2-40B4-BE49-F238E27FC236}">
                <a16:creationId xmlns:a16="http://schemas.microsoft.com/office/drawing/2014/main" id="{BC1D177D-6A3C-9D77-8538-F0F0633F8003}"/>
              </a:ext>
            </a:extLst>
          </p:cNvPr>
          <p:cNvSpPr txBox="1"/>
          <p:nvPr/>
        </p:nvSpPr>
        <p:spPr>
          <a:xfrm>
            <a:off x="790710" y="2328241"/>
            <a:ext cx="8363564" cy="3231654"/>
          </a:xfrm>
          <a:prstGeom prst="rect">
            <a:avLst/>
          </a:prstGeom>
          <a:noFill/>
        </p:spPr>
        <p:txBody>
          <a:bodyPr wrap="square" rtlCol="0">
            <a:spAutoFit/>
          </a:bodyPr>
          <a:lstStyle/>
          <a:p>
            <a:pPr marL="342900" marR="0" indent="-342900" algn="l" rtl="0">
              <a:buFont typeface="Arial" panose="020B0604020202020204" pitchFamily="34" charset="0"/>
              <a:buChar char="•"/>
            </a:pPr>
            <a:r>
              <a:rPr lang="en-AU" sz="1700" dirty="0">
                <a:latin typeface="Lato" panose="020F0502020204030203" pitchFamily="34" charset="0"/>
                <a:ea typeface="Lato" panose="020F0502020204030203" pitchFamily="34" charset="0"/>
                <a:cs typeface="Lato" panose="020F0502020204030203" pitchFamily="34" charset="0"/>
              </a:rPr>
              <a:t>The NCC requires that thermal breaks be used in specific situations.</a:t>
            </a:r>
          </a:p>
          <a:p>
            <a:pPr marL="342900" marR="0" indent="-342900" algn="l" rtl="0">
              <a:buFont typeface="Arial" panose="020B0604020202020204" pitchFamily="34" charset="0"/>
              <a:buChar char="•"/>
            </a:pPr>
            <a:r>
              <a:rPr lang="en-AU" sz="1700" dirty="0">
                <a:latin typeface="Lato" panose="020F0502020204030203" pitchFamily="34" charset="0"/>
                <a:ea typeface="Lato" panose="020F0502020204030203" pitchFamily="34" charset="0"/>
                <a:cs typeface="Lato" panose="020F0502020204030203" pitchFamily="34" charset="0"/>
              </a:rPr>
              <a:t>A thermal break, of minimum R-value 0.2, is required where lightweight cladding and lining are directly attached to the same steel member </a:t>
            </a:r>
            <a:br>
              <a:rPr lang="en-AU" sz="1700" dirty="0">
                <a:latin typeface="Lato" panose="020F0502020204030203" pitchFamily="34" charset="0"/>
                <a:ea typeface="Lato" panose="020F0502020204030203" pitchFamily="34" charset="0"/>
                <a:cs typeface="Lato" panose="020F0502020204030203" pitchFamily="34" charset="0"/>
              </a:rPr>
            </a:br>
            <a:r>
              <a:rPr lang="en-AU" sz="1700" dirty="0">
                <a:latin typeface="Lato" panose="020F0502020204030203" pitchFamily="34" charset="0"/>
                <a:ea typeface="Lato" panose="020F0502020204030203" pitchFamily="34" charset="0"/>
                <a:cs typeface="Lato" panose="020F0502020204030203" pitchFamily="34" charset="0"/>
              </a:rPr>
              <a:t>(</a:t>
            </a:r>
            <a:r>
              <a:rPr lang="en-AU" sz="1700" dirty="0" err="1">
                <a:latin typeface="Lato" panose="020F0502020204030203" pitchFamily="34" charset="0"/>
                <a:ea typeface="Lato" panose="020F0502020204030203" pitchFamily="34" charset="0"/>
                <a:cs typeface="Lato" panose="020F0502020204030203" pitchFamily="34" charset="0"/>
              </a:rPr>
              <a:t>eg</a:t>
            </a:r>
            <a:r>
              <a:rPr lang="en-AU" sz="1700" dirty="0">
                <a:latin typeface="Lato" panose="020F0502020204030203" pitchFamily="34" charset="0"/>
                <a:ea typeface="Lato" panose="020F0502020204030203" pitchFamily="34" charset="0"/>
                <a:cs typeface="Lato" panose="020F0502020204030203" pitchFamily="34" charset="0"/>
              </a:rPr>
              <a:t>, stud, rafter) or the building is unlined.</a:t>
            </a:r>
          </a:p>
          <a:p>
            <a:pPr marL="342900" marR="0" indent="-342900" algn="l" rtl="0">
              <a:buFont typeface="Arial" panose="020B0604020202020204" pitchFamily="34" charset="0"/>
              <a:buChar char="•"/>
            </a:pPr>
            <a:r>
              <a:rPr lang="en-AU" sz="1700" dirty="0">
                <a:latin typeface="Lato" panose="020F0502020204030203" pitchFamily="34" charset="0"/>
                <a:ea typeface="Lato" panose="020F0502020204030203" pitchFamily="34" charset="0"/>
                <a:cs typeface="Lato" panose="020F0502020204030203" pitchFamily="34" charset="0"/>
              </a:rPr>
              <a:t>The presence of any secondary member (</a:t>
            </a:r>
            <a:r>
              <a:rPr lang="en-AU" sz="1700" dirty="0" err="1">
                <a:latin typeface="Lato" panose="020F0502020204030203" pitchFamily="34" charset="0"/>
                <a:ea typeface="Lato" panose="020F0502020204030203" pitchFamily="34" charset="0"/>
                <a:cs typeface="Lato" panose="020F0502020204030203" pitchFamily="34" charset="0"/>
              </a:rPr>
              <a:t>eg</a:t>
            </a:r>
            <a:r>
              <a:rPr lang="en-AU" sz="1700" dirty="0">
                <a:latin typeface="Lato" panose="020F0502020204030203" pitchFamily="34" charset="0"/>
                <a:ea typeface="Lato" panose="020F0502020204030203" pitchFamily="34" charset="0"/>
                <a:cs typeface="Lato" panose="020F0502020204030203" pitchFamily="34" charset="0"/>
              </a:rPr>
              <a:t> cladding batten or lining batten) made from any material negates the requirement for a thermal break.</a:t>
            </a:r>
          </a:p>
          <a:p>
            <a:pPr marL="342900" marR="0" indent="-342900" algn="l" rtl="0">
              <a:buFont typeface="Arial" panose="020B0604020202020204" pitchFamily="34" charset="0"/>
              <a:buChar char="•"/>
            </a:pPr>
            <a:r>
              <a:rPr lang="en-AU" sz="1700" dirty="0">
                <a:latin typeface="Lato" panose="020F0502020204030203" pitchFamily="34" charset="0"/>
                <a:ea typeface="Lato" panose="020F0502020204030203" pitchFamily="34" charset="0"/>
                <a:cs typeface="Lato" panose="020F0502020204030203" pitchFamily="34" charset="0"/>
              </a:rPr>
              <a:t>This applies to both walls and roofs of residential buildings and has been unchanged since BCA 2006.</a:t>
            </a:r>
          </a:p>
          <a:p>
            <a:pPr marR="0" algn="l" rtl="0"/>
            <a:endParaRPr lang="en-AU" sz="1700" dirty="0">
              <a:latin typeface="Lato" panose="020F0502020204030203" pitchFamily="34" charset="0"/>
              <a:ea typeface="Lato" panose="020F0502020204030203" pitchFamily="34" charset="0"/>
              <a:cs typeface="Lato" panose="020F0502020204030203" pitchFamily="34" charset="0"/>
            </a:endParaRPr>
          </a:p>
          <a:p>
            <a:pPr marR="0" algn="l" rtl="0"/>
            <a:r>
              <a:rPr lang="en-AU" sz="1700" dirty="0">
                <a:latin typeface="Lato" panose="020F0502020204030203" pitchFamily="34" charset="0"/>
                <a:ea typeface="Lato" panose="020F0502020204030203" pitchFamily="34" charset="0"/>
                <a:cs typeface="Lato" panose="020F0502020204030203" pitchFamily="34" charset="0"/>
              </a:rPr>
              <a:t>Thermal breaks improve the overall thermal performance of a steel framed roof or external wall element. More importantly, they reduce the potential for areas of low temperature to form on internal wall or ceiling surfaces, attracting condensation.</a:t>
            </a:r>
          </a:p>
        </p:txBody>
      </p:sp>
      <p:pic>
        <p:nvPicPr>
          <p:cNvPr id="2" name="Picture 1" descr="A logo for a company&#10;&#10;Description automatically generated">
            <a:extLst>
              <a:ext uri="{FF2B5EF4-FFF2-40B4-BE49-F238E27FC236}">
                <a16:creationId xmlns:a16="http://schemas.microsoft.com/office/drawing/2014/main" id="{231B049F-5A4E-161E-BAB0-3C799CCF75C9}"/>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127033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erson's face&#10;&#10;Description automatically generated">
            <a:extLst>
              <a:ext uri="{FF2B5EF4-FFF2-40B4-BE49-F238E27FC236}">
                <a16:creationId xmlns:a16="http://schemas.microsoft.com/office/drawing/2014/main" id="{4F527B79-3221-79F7-E06C-472D51111AC1}"/>
              </a:ext>
            </a:extLst>
          </p:cNvPr>
          <p:cNvPicPr>
            <a:picLocks noChangeAspect="1"/>
          </p:cNvPicPr>
          <p:nvPr/>
        </p:nvPicPr>
        <p:blipFill>
          <a:blip r:embed="rId3"/>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4" y="943246"/>
            <a:ext cx="5961413"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PURPOSE</a:t>
            </a:r>
          </a:p>
        </p:txBody>
      </p:sp>
      <p:sp>
        <p:nvSpPr>
          <p:cNvPr id="13" name="TextBox 12">
            <a:extLst>
              <a:ext uri="{FF2B5EF4-FFF2-40B4-BE49-F238E27FC236}">
                <a16:creationId xmlns:a16="http://schemas.microsoft.com/office/drawing/2014/main" id="{B54AE9A7-2E66-B313-512F-C254D42A1143}"/>
              </a:ext>
            </a:extLst>
          </p:cNvPr>
          <p:cNvSpPr txBox="1"/>
          <p:nvPr/>
        </p:nvSpPr>
        <p:spPr>
          <a:xfrm>
            <a:off x="790709" y="1577469"/>
            <a:ext cx="6976554" cy="107721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Energy Efficiency is a complex area of focus in NCC 2022 for residential buildings (Volume Two for Class 1 houses and Volume One for Class 2 apartments).</a:t>
            </a:r>
          </a:p>
        </p:txBody>
      </p:sp>
      <p:sp>
        <p:nvSpPr>
          <p:cNvPr id="14" name="TextBox 13">
            <a:extLst>
              <a:ext uri="{FF2B5EF4-FFF2-40B4-BE49-F238E27FC236}">
                <a16:creationId xmlns:a16="http://schemas.microsoft.com/office/drawing/2014/main" id="{BC1D177D-6A3C-9D77-8538-F0F0633F8003}"/>
              </a:ext>
            </a:extLst>
          </p:cNvPr>
          <p:cNvSpPr txBox="1"/>
          <p:nvPr/>
        </p:nvSpPr>
        <p:spPr>
          <a:xfrm>
            <a:off x="790710" y="2664163"/>
            <a:ext cx="9617012" cy="2893100"/>
          </a:xfrm>
          <a:prstGeom prst="rect">
            <a:avLst/>
          </a:prstGeom>
          <a:noFill/>
        </p:spPr>
        <p:txBody>
          <a:bodyPr wrap="square" rtlCol="0">
            <a:spAutoFit/>
          </a:bodyPr>
          <a:lstStyle/>
          <a:p>
            <a:pPr marR="0" algn="l" rtl="0"/>
            <a:r>
              <a:rPr lang="en-AU" sz="1400" dirty="0">
                <a:latin typeface="Lato" panose="020F0502020204030203" pitchFamily="34" charset="0"/>
                <a:ea typeface="Lato" panose="020F0502020204030203" pitchFamily="34" charset="0"/>
                <a:cs typeface="Lato" panose="020F0502020204030203" pitchFamily="34" charset="0"/>
              </a:rPr>
              <a:t>The purpose of this presentation is to provide general guidance for builders and designers. It includes:</a:t>
            </a:r>
          </a:p>
          <a:p>
            <a:pPr marR="0" algn="l" rtl="0"/>
            <a:endParaRPr lang="en-AU" sz="1400" dirty="0">
              <a:latin typeface="Lato" panose="020F0502020204030203" pitchFamily="34" charset="0"/>
              <a:ea typeface="Lato" panose="020F0502020204030203" pitchFamily="34" charset="0"/>
              <a:cs typeface="Lato" panose="020F0502020204030203" pitchFamily="34" charset="0"/>
            </a:endParaRPr>
          </a:p>
          <a:p>
            <a:pPr marL="342900" marR="0" indent="-342900" algn="l" rtl="0">
              <a:buFont typeface="Arial" panose="020B0604020202020204" pitchFamily="34" charset="0"/>
              <a:buChar char="•"/>
            </a:pPr>
            <a:r>
              <a:rPr lang="en-AU" sz="1400" dirty="0">
                <a:latin typeface="Lato" panose="020F0502020204030203" pitchFamily="34" charset="0"/>
                <a:ea typeface="Lato" panose="020F0502020204030203" pitchFamily="34" charset="0"/>
                <a:cs typeface="Lato" panose="020F0502020204030203" pitchFamily="34" charset="0"/>
              </a:rPr>
              <a:t>The purpose of regulating Energy Efficiency in buildings</a:t>
            </a:r>
          </a:p>
          <a:p>
            <a:pPr marL="342900" marR="0" indent="-342900" algn="l" rtl="0">
              <a:buFont typeface="Arial" panose="020B0604020202020204" pitchFamily="34" charset="0"/>
              <a:buChar char="•"/>
            </a:pPr>
            <a:r>
              <a:rPr lang="en-AU" sz="1400" dirty="0">
                <a:latin typeface="Lato" panose="020F0502020204030203" pitchFamily="34" charset="0"/>
                <a:ea typeface="Lato" panose="020F0502020204030203" pitchFamily="34" charset="0"/>
                <a:cs typeface="Lato" panose="020F0502020204030203" pitchFamily="34" charset="0"/>
              </a:rPr>
              <a:t>An overview of new NCC 2022 Energy Efficiency provisions that impact framed residential buildings</a:t>
            </a:r>
          </a:p>
          <a:p>
            <a:pPr marL="342900" marR="0" indent="-342900" algn="l" rtl="0">
              <a:buFont typeface="Arial" panose="020B0604020202020204" pitchFamily="34" charset="0"/>
              <a:buChar char="•"/>
            </a:pPr>
            <a:r>
              <a:rPr lang="en-AU" sz="1400" dirty="0">
                <a:latin typeface="Lato" panose="020F0502020204030203" pitchFamily="34" charset="0"/>
                <a:ea typeface="Lato" panose="020F0502020204030203" pitchFamily="34" charset="0"/>
                <a:cs typeface="Lato" panose="020F0502020204030203" pitchFamily="34" charset="0"/>
              </a:rPr>
              <a:t>Pathways for compliance available to designers </a:t>
            </a:r>
          </a:p>
          <a:p>
            <a:pPr marL="342900" marR="0" indent="-342900" algn="l" rtl="0">
              <a:buFont typeface="Arial" panose="020B0604020202020204" pitchFamily="34" charset="0"/>
              <a:buChar char="•"/>
            </a:pPr>
            <a:r>
              <a:rPr lang="en-AU" sz="1400" dirty="0">
                <a:latin typeface="Lato" panose="020F0502020204030203" pitchFamily="34" charset="0"/>
                <a:ea typeface="Lato" panose="020F0502020204030203" pitchFamily="34" charset="0"/>
                <a:cs typeface="Lato" panose="020F0502020204030203" pitchFamily="34" charset="0"/>
              </a:rPr>
              <a:t>Practical explanation of the new requirement for thermal bridging mitigation </a:t>
            </a:r>
          </a:p>
          <a:p>
            <a:pPr marL="342900" marR="0" indent="-342900" algn="l" rtl="0">
              <a:buFont typeface="Arial" panose="020B0604020202020204" pitchFamily="34" charset="0"/>
              <a:buChar char="•"/>
            </a:pPr>
            <a:r>
              <a:rPr lang="en-AU" sz="1400" dirty="0">
                <a:latin typeface="Lato" panose="020F0502020204030203" pitchFamily="34" charset="0"/>
                <a:ea typeface="Lato" panose="020F0502020204030203" pitchFamily="34" charset="0"/>
                <a:cs typeface="Lato" panose="020F0502020204030203" pitchFamily="34" charset="0"/>
              </a:rPr>
              <a:t>Examples of some common easy to install construction solutions when following the </a:t>
            </a:r>
            <a:r>
              <a:rPr lang="en-AU" sz="1400" dirty="0" err="1">
                <a:latin typeface="Lato" panose="020F0502020204030203" pitchFamily="34" charset="0"/>
                <a:ea typeface="Lato" panose="020F0502020204030203" pitchFamily="34" charset="0"/>
                <a:cs typeface="Lato" panose="020F0502020204030203" pitchFamily="34" charset="0"/>
              </a:rPr>
              <a:t>DtS</a:t>
            </a:r>
            <a:r>
              <a:rPr lang="en-AU" sz="1400" dirty="0">
                <a:latin typeface="Lato" panose="020F0502020204030203" pitchFamily="34" charset="0"/>
                <a:ea typeface="Lato" panose="020F0502020204030203" pitchFamily="34" charset="0"/>
                <a:cs typeface="Lato" panose="020F0502020204030203" pitchFamily="34" charset="0"/>
              </a:rPr>
              <a:t> Elemental pathway</a:t>
            </a:r>
          </a:p>
          <a:p>
            <a:pPr marL="342900" marR="0" indent="-342900" algn="l" rtl="0">
              <a:buFont typeface="Arial" panose="020B0604020202020204" pitchFamily="34" charset="0"/>
              <a:buChar char="•"/>
            </a:pPr>
            <a:r>
              <a:rPr lang="en-AU" sz="1400" dirty="0">
                <a:latin typeface="Lato" panose="020F0502020204030203" pitchFamily="34" charset="0"/>
                <a:ea typeface="Lato" panose="020F0502020204030203" pitchFamily="34" charset="0"/>
                <a:cs typeface="Lato" panose="020F0502020204030203" pitchFamily="34" charset="0"/>
              </a:rPr>
              <a:t>Reminder about thermal break requirements in certain situations</a:t>
            </a:r>
          </a:p>
          <a:p>
            <a:pPr marL="342900" marR="0" indent="-342900" algn="l" rtl="0">
              <a:buFont typeface="Arial" panose="020B0604020202020204" pitchFamily="34" charset="0"/>
              <a:buChar char="•"/>
            </a:pPr>
            <a:r>
              <a:rPr lang="en-AU" sz="1400" dirty="0">
                <a:latin typeface="Lato" panose="020F0502020204030203" pitchFamily="34" charset="0"/>
                <a:ea typeface="Lato" panose="020F0502020204030203" pitchFamily="34" charset="0"/>
                <a:cs typeface="Lato" panose="020F0502020204030203" pitchFamily="34" charset="0"/>
              </a:rPr>
              <a:t>Where to go for further information</a:t>
            </a:r>
          </a:p>
          <a:p>
            <a:pPr marR="0" algn="l" rtl="0"/>
            <a:endParaRPr lang="en-AU" sz="1400" dirty="0">
              <a:latin typeface="Lato" panose="020F0502020204030203" pitchFamily="34" charset="0"/>
              <a:ea typeface="Lato" panose="020F0502020204030203" pitchFamily="34" charset="0"/>
              <a:cs typeface="Lato" panose="020F0502020204030203" pitchFamily="34" charset="0"/>
            </a:endParaRPr>
          </a:p>
          <a:p>
            <a:pPr marR="0" algn="l" rtl="0"/>
            <a:r>
              <a:rPr lang="en-AU" sz="1400" dirty="0">
                <a:latin typeface="Lato" panose="020F0502020204030203" pitchFamily="34" charset="0"/>
                <a:ea typeface="Lato" panose="020F0502020204030203" pitchFamily="34" charset="0"/>
                <a:cs typeface="Lato" panose="020F0502020204030203" pitchFamily="34" charset="0"/>
              </a:rPr>
              <a:t>Designers and construction professionals should refer to the National Association of Steel-Framed Housing (NASH) website (nash.asn.au) for further guidance publications and presentations to enhance understanding of new requirements, tables to assist with calculations, and straightforward information on practical, cost-effective solutions.</a:t>
            </a:r>
          </a:p>
        </p:txBody>
      </p:sp>
      <p:pic>
        <p:nvPicPr>
          <p:cNvPr id="2" name="Picture 1" descr="A logo for a company&#10;&#10;Description automatically generated">
            <a:extLst>
              <a:ext uri="{FF2B5EF4-FFF2-40B4-BE49-F238E27FC236}">
                <a16:creationId xmlns:a16="http://schemas.microsoft.com/office/drawing/2014/main" id="{3506E023-A4AA-A399-859F-80B997A32B57}"/>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30422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of a diagram showing different types of material&#10;&#10;Description automatically generated">
            <a:extLst>
              <a:ext uri="{FF2B5EF4-FFF2-40B4-BE49-F238E27FC236}">
                <a16:creationId xmlns:a16="http://schemas.microsoft.com/office/drawing/2014/main" id="{07200F43-D66D-57E4-01B8-78DD0ADB7345}"/>
              </a:ext>
            </a:extLst>
          </p:cNvPr>
          <p:cNvPicPr>
            <a:picLocks noChangeAspect="1"/>
          </p:cNvPicPr>
          <p:nvPr/>
        </p:nvPicPr>
        <p:blipFill>
          <a:blip r:embed="rId3"/>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4" y="943246"/>
            <a:ext cx="7389121" cy="738664"/>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Thermal breaks </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TextBox 13">
            <a:extLst>
              <a:ext uri="{FF2B5EF4-FFF2-40B4-BE49-F238E27FC236}">
                <a16:creationId xmlns:a16="http://schemas.microsoft.com/office/drawing/2014/main" id="{BC1D177D-6A3C-9D77-8538-F0F0633F8003}"/>
              </a:ext>
            </a:extLst>
          </p:cNvPr>
          <p:cNvSpPr txBox="1"/>
          <p:nvPr/>
        </p:nvSpPr>
        <p:spPr>
          <a:xfrm>
            <a:off x="2239766" y="5379909"/>
            <a:ext cx="5711630" cy="338554"/>
          </a:xfrm>
          <a:prstGeom prst="rect">
            <a:avLst/>
          </a:prstGeom>
          <a:noFill/>
        </p:spPr>
        <p:txBody>
          <a:bodyPr wrap="square" rtlCol="0">
            <a:spAutoFit/>
          </a:bodyPr>
          <a:lstStyle/>
          <a:p>
            <a:pPr marR="0" algn="l" rtl="0"/>
            <a:r>
              <a:rPr lang="en-AU" sz="2400" b="1" i="0" u="none" strike="noStrike" baseline="30000" dirty="0">
                <a:solidFill>
                  <a:srgbClr val="0563C1"/>
                </a:solidFill>
                <a:latin typeface="Lato Light" panose="020F0502020204030203" pitchFamily="34" charset="0"/>
                <a:ea typeface="Lato Light" panose="020F0502020204030203" pitchFamily="34" charset="0"/>
                <a:cs typeface="Lato Light" panose="020F0502020204030203" pitchFamily="34" charset="0"/>
              </a:rPr>
              <a:t>No change for thermal breaks BCA 2006 - NCC 2022</a:t>
            </a:r>
          </a:p>
        </p:txBody>
      </p:sp>
      <p:pic>
        <p:nvPicPr>
          <p:cNvPr id="2" name="Picture 1" descr="A logo for a company&#10;&#10;Description automatically generated">
            <a:extLst>
              <a:ext uri="{FF2B5EF4-FFF2-40B4-BE49-F238E27FC236}">
                <a16:creationId xmlns:a16="http://schemas.microsoft.com/office/drawing/2014/main" id="{4600880F-6B85-3835-8781-F5F7A929EA66}"/>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190305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s face&#10;&#10;Description automatically generated">
            <a:extLst>
              <a:ext uri="{FF2B5EF4-FFF2-40B4-BE49-F238E27FC236}">
                <a16:creationId xmlns:a16="http://schemas.microsoft.com/office/drawing/2014/main" id="{207D6A3C-06A3-4459-2155-DF187789F1D5}"/>
              </a:ext>
            </a:extLst>
          </p:cNvPr>
          <p:cNvPicPr>
            <a:picLocks noChangeAspect="1"/>
          </p:cNvPicPr>
          <p:nvPr/>
        </p:nvPicPr>
        <p:blipFill>
          <a:blip r:embed="rId3"/>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9546695" cy="738664"/>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In summary….</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Box 1">
            <a:extLst>
              <a:ext uri="{FF2B5EF4-FFF2-40B4-BE49-F238E27FC236}">
                <a16:creationId xmlns:a16="http://schemas.microsoft.com/office/drawing/2014/main" id="{CFAA0B34-F84D-DBA3-6DA7-258230F2CADF}"/>
              </a:ext>
            </a:extLst>
          </p:cNvPr>
          <p:cNvSpPr txBox="1"/>
          <p:nvPr/>
        </p:nvSpPr>
        <p:spPr>
          <a:xfrm>
            <a:off x="790708" y="1455881"/>
            <a:ext cx="8723162" cy="4247317"/>
          </a:xfrm>
          <a:prstGeom prst="rect">
            <a:avLst/>
          </a:prstGeom>
          <a:noFill/>
        </p:spPr>
        <p:txBody>
          <a:bodyPr wrap="square" rtlCol="0">
            <a:spAutoFit/>
          </a:bodyPr>
          <a:lstStyle/>
          <a:p>
            <a:pPr marL="457200" indent="-457200" algn="l">
              <a:buFont typeface="Arial" panose="020B0604020202020204" pitchFamily="34" charset="0"/>
              <a:buChar char="•"/>
            </a:pPr>
            <a:r>
              <a:rPr lang="en-AU" sz="1800" b="1" dirty="0">
                <a:latin typeface="Lato Light" panose="020F0502020204030203" pitchFamily="34" charset="0"/>
                <a:ea typeface="Lato Light" panose="020F0502020204030203" pitchFamily="34" charset="0"/>
                <a:cs typeface="Lato Light" panose="020F0502020204030203" pitchFamily="34" charset="0"/>
              </a:rPr>
              <a:t>There are cost-effective solutions based on </a:t>
            </a:r>
            <a:r>
              <a:rPr lang="en-AU" sz="1800" b="1" dirty="0" err="1">
                <a:latin typeface="Lato Light" panose="020F0502020204030203" pitchFamily="34" charset="0"/>
                <a:ea typeface="Lato Light" panose="020F0502020204030203" pitchFamily="34" charset="0"/>
                <a:cs typeface="Lato Light" panose="020F0502020204030203" pitchFamily="34" charset="0"/>
              </a:rPr>
              <a:t>DtS</a:t>
            </a:r>
            <a:r>
              <a:rPr lang="en-AU" sz="1800" b="1" dirty="0">
                <a:latin typeface="Lato Light" panose="020F0502020204030203" pitchFamily="34" charset="0"/>
                <a:ea typeface="Lato Light" panose="020F0502020204030203" pitchFamily="34" charset="0"/>
                <a:cs typeface="Lato Light" panose="020F0502020204030203" pitchFamily="34" charset="0"/>
              </a:rPr>
              <a:t> Elemental pathway. </a:t>
            </a:r>
          </a:p>
          <a:p>
            <a:pPr marL="457200" indent="-457200" algn="l">
              <a:buFont typeface="Arial" panose="020B0604020202020204" pitchFamily="34" charset="0"/>
              <a:buChar char="•"/>
            </a:pPr>
            <a:r>
              <a:rPr lang="en-AU" sz="1800" b="1" dirty="0">
                <a:latin typeface="Lato Light" panose="020F0502020204030203" pitchFamily="34" charset="0"/>
                <a:ea typeface="Lato Light" panose="020F0502020204030203" pitchFamily="34" charset="0"/>
                <a:cs typeface="Lato Light" panose="020F0502020204030203" pitchFamily="34" charset="0"/>
              </a:rPr>
              <a:t>For most common forms of residential construction, changes to steel-framed construction practice and insulation levels will be minimal.</a:t>
            </a:r>
          </a:p>
          <a:p>
            <a:pPr marL="457200" indent="-457200" algn="l">
              <a:buFont typeface="Arial" panose="020B0604020202020204" pitchFamily="34" charset="0"/>
              <a:buChar char="•"/>
            </a:pPr>
            <a:r>
              <a:rPr lang="en-AU" sz="1800" b="1" dirty="0">
                <a:latin typeface="Lato Light" panose="020F0502020204030203" pitchFamily="34" charset="0"/>
                <a:ea typeface="Lato Light" panose="020F0502020204030203" pitchFamily="34" charset="0"/>
                <a:cs typeface="Lato Light" panose="020F0502020204030203" pitchFamily="34" charset="0"/>
              </a:rPr>
              <a:t>No complex, costly tasks on site for builders to achieve compliance</a:t>
            </a:r>
          </a:p>
          <a:p>
            <a:pPr marL="457200" indent="-457200" algn="l">
              <a:buFont typeface="Arial" panose="020B0604020202020204" pitchFamily="34" charset="0"/>
              <a:buChar char="•"/>
            </a:pPr>
            <a:endParaRPr lang="en-AU" sz="1800" b="1" dirty="0">
              <a:latin typeface="Lato Light" panose="020F0502020204030203" pitchFamily="34" charset="0"/>
              <a:ea typeface="Lato Light" panose="020F0502020204030203" pitchFamily="34" charset="0"/>
              <a:cs typeface="Lato Light" panose="020F0502020204030203" pitchFamily="34" charset="0"/>
            </a:endParaRPr>
          </a:p>
          <a:p>
            <a:pPr marL="457200" indent="-457200" algn="l">
              <a:buFont typeface="Arial" panose="020B0604020202020204" pitchFamily="34" charset="0"/>
              <a:buChar char="•"/>
            </a:pPr>
            <a:r>
              <a:rPr lang="en-AU" sz="1800" b="1" dirty="0">
                <a:latin typeface="Lato Light" panose="020F0502020204030203" pitchFamily="34" charset="0"/>
                <a:ea typeface="Lato Light" panose="020F0502020204030203" pitchFamily="34" charset="0"/>
                <a:cs typeface="Lato Light" panose="020F0502020204030203" pitchFamily="34" charset="0"/>
              </a:rPr>
              <a:t>Just take care to install:</a:t>
            </a:r>
          </a:p>
          <a:p>
            <a:pPr marL="914400" lvl="1" indent="-457200">
              <a:buFont typeface="Arial" panose="020B0604020202020204" pitchFamily="34" charset="0"/>
              <a:buChar char="•"/>
            </a:pPr>
            <a:r>
              <a:rPr lang="en-AU" b="1" dirty="0">
                <a:latin typeface="Lato Light" panose="020F0502020204030203" pitchFamily="34" charset="0"/>
                <a:ea typeface="Lato Light" panose="020F0502020204030203" pitchFamily="34" charset="0"/>
                <a:cs typeface="Lato Light" panose="020F0502020204030203" pitchFamily="34" charset="0"/>
              </a:rPr>
              <a:t>thermal breaks where required (no change to current requirements)</a:t>
            </a:r>
          </a:p>
          <a:p>
            <a:pPr marL="914400" lvl="1" indent="-457200">
              <a:buFont typeface="Arial" panose="020B0604020202020204" pitchFamily="34" charset="0"/>
              <a:buChar char="•"/>
            </a:pPr>
            <a:r>
              <a:rPr lang="en-AU" b="1" dirty="0">
                <a:latin typeface="Lato Light" panose="020F0502020204030203" pitchFamily="34" charset="0"/>
                <a:ea typeface="Lato Light" panose="020F0502020204030203" pitchFamily="34" charset="0"/>
                <a:cs typeface="Lato Light" panose="020F0502020204030203" pitchFamily="34" charset="0"/>
              </a:rPr>
              <a:t>specified bulk or continuous insulation and</a:t>
            </a:r>
          </a:p>
          <a:p>
            <a:pPr marL="914400" lvl="1" indent="-457200">
              <a:buFont typeface="Arial" panose="020B0604020202020204" pitchFamily="34" charset="0"/>
              <a:buChar char="•"/>
            </a:pPr>
            <a:r>
              <a:rPr lang="en-AU" b="1" dirty="0">
                <a:latin typeface="Lato Light" panose="020F0502020204030203" pitchFamily="34" charset="0"/>
                <a:ea typeface="Lato Light" panose="020F0502020204030203" pitchFamily="34" charset="0"/>
                <a:cs typeface="Lato Light" panose="020F0502020204030203" pitchFamily="34" charset="0"/>
              </a:rPr>
              <a:t>appropriate membranes (facing correctly as per label instructions)</a:t>
            </a:r>
          </a:p>
          <a:p>
            <a:pPr marL="914400" lvl="1" indent="-457200">
              <a:buFont typeface="Arial" panose="020B0604020202020204" pitchFamily="34" charset="0"/>
              <a:buChar char="•"/>
            </a:pPr>
            <a:endParaRPr lang="en-AU" b="1" dirty="0">
              <a:latin typeface="Lato Light" panose="020F0502020204030203" pitchFamily="34" charset="0"/>
              <a:ea typeface="Lato Light" panose="020F0502020204030203" pitchFamily="34" charset="0"/>
              <a:cs typeface="Lato Light" panose="020F0502020204030203" pitchFamily="34" charset="0"/>
            </a:endParaRPr>
          </a:p>
          <a:p>
            <a:pPr marL="457200" indent="-457200" algn="l">
              <a:buFont typeface="Arial" panose="020B0604020202020204" pitchFamily="34" charset="0"/>
              <a:buChar char="•"/>
            </a:pPr>
            <a:r>
              <a:rPr lang="en-AU" sz="1800" b="1" dirty="0">
                <a:latin typeface="Lato Light" panose="020F0502020204030203" pitchFamily="34" charset="0"/>
                <a:ea typeface="Lato Light" panose="020F0502020204030203" pitchFamily="34" charset="0"/>
                <a:cs typeface="Lato Light" panose="020F0502020204030203" pitchFamily="34" charset="0"/>
              </a:rPr>
              <a:t>NASH NTN-006 contains </a:t>
            </a:r>
            <a:r>
              <a:rPr lang="en-AU" sz="1800" b="1" dirty="0" err="1">
                <a:latin typeface="Lato Light" panose="020F0502020204030203" pitchFamily="34" charset="0"/>
                <a:ea typeface="Lato Light" panose="020F0502020204030203" pitchFamily="34" charset="0"/>
                <a:cs typeface="Lato Light" panose="020F0502020204030203" pitchFamily="34" charset="0"/>
              </a:rPr>
              <a:t>DtS</a:t>
            </a:r>
            <a:r>
              <a:rPr lang="en-AU" sz="1800" b="1" dirty="0">
                <a:latin typeface="Lato Light" panose="020F0502020204030203" pitchFamily="34" charset="0"/>
                <a:ea typeface="Lato Light" panose="020F0502020204030203" pitchFamily="34" charset="0"/>
                <a:cs typeface="Lato Light" panose="020F0502020204030203" pitchFamily="34" charset="0"/>
              </a:rPr>
              <a:t> Elemental solutions for designers (for Class 1 houses) and NASH is available for assistance where required.</a:t>
            </a:r>
          </a:p>
          <a:p>
            <a:pPr marL="457200" indent="-457200" algn="l">
              <a:buFont typeface="Arial" panose="020B0604020202020204" pitchFamily="34" charset="0"/>
              <a:buChar char="•"/>
            </a:pPr>
            <a:endParaRPr lang="en-AU" sz="1800" b="1" dirty="0">
              <a:latin typeface="Lato Light" panose="020F0502020204030203" pitchFamily="34" charset="0"/>
              <a:ea typeface="Lato Light" panose="020F0502020204030203" pitchFamily="34" charset="0"/>
              <a:cs typeface="Lato Light" panose="020F0502020204030203" pitchFamily="34" charset="0"/>
            </a:endParaRPr>
          </a:p>
          <a:p>
            <a:pPr marL="457200" indent="-457200">
              <a:buFont typeface="Arial" panose="020B0604020202020204" pitchFamily="34" charset="0"/>
              <a:buChar char="•"/>
            </a:pPr>
            <a:r>
              <a:rPr lang="en-AU" b="1" dirty="0">
                <a:latin typeface="Lato Light" panose="020F0502020204030203" pitchFamily="34" charset="0"/>
                <a:ea typeface="Lato Light" panose="020F0502020204030203" pitchFamily="34" charset="0"/>
                <a:cs typeface="Lato Light" panose="020F0502020204030203" pitchFamily="34" charset="0"/>
              </a:rPr>
              <a:t>Guidance material is under way for </a:t>
            </a:r>
            <a:r>
              <a:rPr lang="en-AU" b="1" dirty="0" err="1">
                <a:latin typeface="Lato Light" panose="020F0502020204030203" pitchFamily="34" charset="0"/>
                <a:ea typeface="Lato Light" panose="020F0502020204030203" pitchFamily="34" charset="0"/>
                <a:cs typeface="Lato Light" panose="020F0502020204030203" pitchFamily="34" charset="0"/>
              </a:rPr>
              <a:t>NatHERS</a:t>
            </a:r>
            <a:r>
              <a:rPr lang="en-AU" b="1" dirty="0">
                <a:latin typeface="Lato Light" panose="020F0502020204030203" pitchFamily="34" charset="0"/>
                <a:ea typeface="Lato Light" panose="020F0502020204030203" pitchFamily="34" charset="0"/>
                <a:cs typeface="Lato Light" panose="020F0502020204030203" pitchFamily="34" charset="0"/>
              </a:rPr>
              <a:t> software and for Class 2 (apartment) Elemental solutions.</a:t>
            </a:r>
            <a:endParaRPr lang="en-AU" sz="1800" b="1"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4" name="Picture 3" descr="A logo for a company&#10;&#10;Description automatically generated">
            <a:extLst>
              <a:ext uri="{FF2B5EF4-FFF2-40B4-BE49-F238E27FC236}">
                <a16:creationId xmlns:a16="http://schemas.microsoft.com/office/drawing/2014/main" id="{49A17C1F-4DA4-5E53-217E-1B3395A46D14}"/>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99855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uilding&#10;&#10;Description automatically generated">
            <a:extLst>
              <a:ext uri="{FF2B5EF4-FFF2-40B4-BE49-F238E27FC236}">
                <a16:creationId xmlns:a16="http://schemas.microsoft.com/office/drawing/2014/main" id="{FAE48316-4201-3B97-0B08-86168764EB78}"/>
              </a:ext>
            </a:extLst>
          </p:cNvPr>
          <p:cNvPicPr>
            <a:picLocks noChangeAspect="1"/>
          </p:cNvPicPr>
          <p:nvPr/>
        </p:nvPicPr>
        <p:blipFill>
          <a:blip r:embed="rId3"/>
          <a:stretch>
            <a:fillRect/>
          </a:stretch>
        </p:blipFill>
        <p:spPr>
          <a:xfrm>
            <a:off x="-16798" y="0"/>
            <a:ext cx="12208797" cy="6858000"/>
          </a:xfrm>
          <a:prstGeom prst="rect">
            <a:avLst/>
          </a:prstGeom>
        </p:spPr>
      </p:pic>
      <p:sp>
        <p:nvSpPr>
          <p:cNvPr id="2" name="TextBox 1">
            <a:extLst>
              <a:ext uri="{FF2B5EF4-FFF2-40B4-BE49-F238E27FC236}">
                <a16:creationId xmlns:a16="http://schemas.microsoft.com/office/drawing/2014/main" id="{67C21AC4-8753-84AC-017A-635B636ABF93}"/>
              </a:ext>
            </a:extLst>
          </p:cNvPr>
          <p:cNvSpPr txBox="1"/>
          <p:nvPr/>
        </p:nvSpPr>
        <p:spPr>
          <a:xfrm>
            <a:off x="778834" y="943246"/>
            <a:ext cx="6663957" cy="933589"/>
          </a:xfrm>
          <a:prstGeom prst="rect">
            <a:avLst/>
          </a:prstGeom>
          <a:noFill/>
        </p:spPr>
        <p:txBody>
          <a:bodyPr wrap="square" rtlCol="0">
            <a:spAutoFit/>
          </a:bodyPr>
          <a:lstStyle/>
          <a:p>
            <a:r>
              <a:rPr lang="en-GB" sz="82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THANK YOU</a:t>
            </a:r>
            <a:endParaRPr lang="en-GB" sz="1600" b="0" i="0" u="none" strike="noStrike" baseline="30000" dirty="0">
              <a:solidFill>
                <a:srgbClr val="00467F"/>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3" name="TextBox 2">
            <a:extLst>
              <a:ext uri="{FF2B5EF4-FFF2-40B4-BE49-F238E27FC236}">
                <a16:creationId xmlns:a16="http://schemas.microsoft.com/office/drawing/2014/main" id="{079ABB84-54A9-97CB-6CB1-8018DFD49283}"/>
              </a:ext>
            </a:extLst>
          </p:cNvPr>
          <p:cNvSpPr txBox="1"/>
          <p:nvPr/>
        </p:nvSpPr>
        <p:spPr>
          <a:xfrm>
            <a:off x="941992" y="1538281"/>
            <a:ext cx="6663957" cy="338554"/>
          </a:xfrm>
          <a:prstGeom prst="rect">
            <a:avLst/>
          </a:prstGeom>
          <a:noFill/>
        </p:spPr>
        <p:txBody>
          <a:bodyPr wrap="square" rtlCol="0">
            <a:spAutoFit/>
          </a:bodyPr>
          <a:lstStyle/>
          <a:p>
            <a:r>
              <a:rPr lang="en-GB" sz="1600" dirty="0">
                <a:solidFill>
                  <a:srgbClr val="00467E"/>
                </a:solidFill>
                <a:latin typeface="Lato Black" panose="020F0502020204030203" pitchFamily="34" charset="0"/>
                <a:ea typeface="Lato Black" panose="020F0502020204030203" pitchFamily="34" charset="0"/>
                <a:cs typeface="Lato Black" panose="020F0502020204030203" pitchFamily="34" charset="0"/>
              </a:rPr>
              <a:t>info@nash.asn.au</a:t>
            </a:r>
            <a:endParaRPr lang="en-GB" sz="1600" b="0" i="0" u="none" strike="noStrike" baseline="30000" dirty="0">
              <a:solidFill>
                <a:srgbClr val="00467E"/>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4" name="Content Placeholder 5">
            <a:extLst>
              <a:ext uri="{FF2B5EF4-FFF2-40B4-BE49-F238E27FC236}">
                <a16:creationId xmlns:a16="http://schemas.microsoft.com/office/drawing/2014/main" id="{10A75D3A-BC7B-E761-6388-E5C37CFE6BC9}"/>
              </a:ext>
            </a:extLst>
          </p:cNvPr>
          <p:cNvPicPr>
            <a:picLocks noGrp="1" noChangeAspect="1"/>
          </p:cNvPicPr>
          <p:nvPr>
            <p:ph sz="half" idx="1"/>
          </p:nvPr>
        </p:nvPicPr>
        <p:blipFill rotWithShape="1">
          <a:blip r:embed="rId4"/>
          <a:srcRect r="884"/>
          <a:stretch/>
        </p:blipFill>
        <p:spPr>
          <a:xfrm rot="355344">
            <a:off x="5572144" y="653395"/>
            <a:ext cx="3003920" cy="4314156"/>
          </a:xfrm>
          <a:prstGeom prst="rect">
            <a:avLst/>
          </a:prstGeom>
          <a:ln>
            <a:solidFill>
              <a:schemeClr val="bg1">
                <a:lumMod val="75000"/>
              </a:schemeClr>
            </a:solidFill>
          </a:ln>
          <a:effectLst>
            <a:outerShdw blurRad="139700" dist="101600" dir="2700000" algn="tl" rotWithShape="0">
              <a:srgbClr val="333333">
                <a:alpha val="34000"/>
              </a:srgbClr>
            </a:outerShdw>
          </a:effectLst>
        </p:spPr>
      </p:pic>
      <p:pic>
        <p:nvPicPr>
          <p:cNvPr id="5" name="Picture 4" descr="A blue steel frame of a building&#10;&#10;Description automatically generated">
            <a:extLst>
              <a:ext uri="{FF2B5EF4-FFF2-40B4-BE49-F238E27FC236}">
                <a16:creationId xmlns:a16="http://schemas.microsoft.com/office/drawing/2014/main" id="{1766C17D-BC73-C0B3-478F-C78189231EC6}"/>
              </a:ext>
            </a:extLst>
          </p:cNvPr>
          <p:cNvPicPr>
            <a:picLocks noChangeAspect="1"/>
          </p:cNvPicPr>
          <p:nvPr/>
        </p:nvPicPr>
        <p:blipFill>
          <a:blip r:embed="rId5"/>
          <a:stretch>
            <a:fillRect/>
          </a:stretch>
        </p:blipFill>
        <p:spPr>
          <a:xfrm rot="21169300">
            <a:off x="3096987" y="1880426"/>
            <a:ext cx="3036212" cy="4294771"/>
          </a:xfrm>
          <a:prstGeom prst="rect">
            <a:avLst/>
          </a:prstGeom>
          <a:ln>
            <a:solidFill>
              <a:schemeClr val="bg1">
                <a:lumMod val="85000"/>
              </a:schemeClr>
            </a:solidFill>
          </a:ln>
          <a:effectLst>
            <a:outerShdw blurRad="101600" dist="101600" dir="1620000" algn="tl" rotWithShape="0">
              <a:srgbClr val="333333">
                <a:alpha val="35000"/>
              </a:srgbClr>
            </a:outerShdw>
          </a:effectLst>
        </p:spPr>
      </p:pic>
      <p:pic>
        <p:nvPicPr>
          <p:cNvPr id="7" name="Picture 6" descr="A logo for a company&#10;&#10;Description automatically generated">
            <a:extLst>
              <a:ext uri="{FF2B5EF4-FFF2-40B4-BE49-F238E27FC236}">
                <a16:creationId xmlns:a16="http://schemas.microsoft.com/office/drawing/2014/main" id="{B684FD73-05F8-4A4A-5FA1-CCD9056CB347}"/>
              </a:ext>
            </a:extLst>
          </p:cNvPr>
          <p:cNvPicPr>
            <a:picLocks noChangeAspect="1"/>
          </p:cNvPicPr>
          <p:nvPr/>
        </p:nvPicPr>
        <p:blipFill>
          <a:blip r:embed="rId6"/>
          <a:stretch>
            <a:fillRect/>
          </a:stretch>
        </p:blipFill>
        <p:spPr>
          <a:xfrm>
            <a:off x="665144" y="5705726"/>
            <a:ext cx="1269841" cy="914286"/>
          </a:xfrm>
          <a:prstGeom prst="rect">
            <a:avLst/>
          </a:prstGeom>
        </p:spPr>
      </p:pic>
    </p:spTree>
    <p:extLst>
      <p:ext uri="{BB962C8B-B14F-4D97-AF65-F5344CB8AC3E}">
        <p14:creationId xmlns:p14="http://schemas.microsoft.com/office/powerpoint/2010/main" val="31262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erson's face&#10;&#10;Description automatically generated">
            <a:extLst>
              <a:ext uri="{FF2B5EF4-FFF2-40B4-BE49-F238E27FC236}">
                <a16:creationId xmlns:a16="http://schemas.microsoft.com/office/drawing/2014/main" id="{892E6102-4EE0-831D-BA32-C4753F6612FF}"/>
              </a:ext>
            </a:extLst>
          </p:cNvPr>
          <p:cNvPicPr>
            <a:picLocks noChangeAspect="1"/>
          </p:cNvPicPr>
          <p:nvPr/>
        </p:nvPicPr>
        <p:blipFill>
          <a:blip r:embed="rId3"/>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9135729" cy="1384995"/>
          </a:xfrm>
          <a:prstGeom prst="rect">
            <a:avLst/>
          </a:prstGeom>
          <a:noFill/>
        </p:spPr>
        <p:txBody>
          <a:bodyPr wrap="square" rtlCol="0">
            <a:spAutoFit/>
          </a:bodyPr>
          <a:lstStyle/>
          <a:p>
            <a:r>
              <a:rPr lang="en-AU"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PURPOSE OF ENERGY EFFICIENCY REGULATIONS</a:t>
            </a:r>
          </a:p>
        </p:txBody>
      </p:sp>
      <p:sp>
        <p:nvSpPr>
          <p:cNvPr id="14" name="TextBox 13">
            <a:extLst>
              <a:ext uri="{FF2B5EF4-FFF2-40B4-BE49-F238E27FC236}">
                <a16:creationId xmlns:a16="http://schemas.microsoft.com/office/drawing/2014/main" id="{BC1D177D-6A3C-9D77-8538-F0F0633F8003}"/>
              </a:ext>
            </a:extLst>
          </p:cNvPr>
          <p:cNvSpPr txBox="1"/>
          <p:nvPr/>
        </p:nvSpPr>
        <p:spPr>
          <a:xfrm>
            <a:off x="790709" y="2154524"/>
            <a:ext cx="8671790" cy="3488134"/>
          </a:xfrm>
          <a:prstGeom prst="rect">
            <a:avLst/>
          </a:prstGeom>
          <a:noFill/>
        </p:spPr>
        <p:txBody>
          <a:bodyPr wrap="square" rtlCol="0">
            <a:spAutoFit/>
          </a:bodyPr>
          <a:lstStyle/>
          <a:p>
            <a:pPr marL="457200" indent="-457200" algn="l">
              <a:buFont typeface="Arial" panose="020B0604020202020204" pitchFamily="34" charset="0"/>
              <a:buChar char="•"/>
            </a:pPr>
            <a:r>
              <a:rPr lang="en-AU" sz="1700" dirty="0">
                <a:latin typeface="Lato" panose="020F0502020204030203" pitchFamily="34" charset="0"/>
                <a:ea typeface="Lato" panose="020F0502020204030203" pitchFamily="34" charset="0"/>
                <a:cs typeface="Lato" panose="020F0502020204030203" pitchFamily="34" charset="0"/>
              </a:rPr>
              <a:t>NCC regulates safety, health, amenity, accessibility and sustainability </a:t>
            </a:r>
            <a:br>
              <a:rPr lang="en-AU" sz="1700" dirty="0">
                <a:latin typeface="Lato" panose="020F0502020204030203" pitchFamily="34" charset="0"/>
                <a:ea typeface="Lato" panose="020F0502020204030203" pitchFamily="34" charset="0"/>
                <a:cs typeface="Lato" panose="020F0502020204030203" pitchFamily="34" charset="0"/>
              </a:rPr>
            </a:br>
            <a:r>
              <a:rPr lang="en-AU" sz="1700" dirty="0">
                <a:latin typeface="Lato" panose="020F0502020204030203" pitchFamily="34" charset="0"/>
                <a:ea typeface="Lato" panose="020F0502020204030203" pitchFamily="34" charset="0"/>
                <a:cs typeface="Lato" panose="020F0502020204030203" pitchFamily="34" charset="0"/>
              </a:rPr>
              <a:t>(incl operational energy)</a:t>
            </a:r>
          </a:p>
          <a:p>
            <a:pPr marL="457200" indent="-457200" algn="l">
              <a:buFont typeface="Arial" panose="020B0604020202020204" pitchFamily="34" charset="0"/>
              <a:buChar char="•"/>
            </a:pPr>
            <a:r>
              <a:rPr lang="en-AU" sz="1700" b="1" dirty="0">
                <a:latin typeface="Lato" panose="020F0502020204030203" pitchFamily="34" charset="0"/>
                <a:ea typeface="Lato" panose="020F0502020204030203" pitchFamily="34" charset="0"/>
                <a:cs typeface="Lato" panose="020F0502020204030203" pitchFamily="34" charset="0"/>
              </a:rPr>
              <a:t>Operational energy </a:t>
            </a:r>
            <a:r>
              <a:rPr lang="en-AU" sz="1700" dirty="0">
                <a:latin typeface="Lato" panose="020F0502020204030203" pitchFamily="34" charset="0"/>
                <a:ea typeface="Lato" panose="020F0502020204030203" pitchFamily="34" charset="0"/>
                <a:cs typeface="Lato" panose="020F0502020204030203" pitchFamily="34" charset="0"/>
              </a:rPr>
              <a:t>is used on ventilation, heating and cooling equipment to manage </a:t>
            </a:r>
            <a:r>
              <a:rPr lang="en-AU" sz="1700" b="1" dirty="0">
                <a:latin typeface="Lato" panose="020F0502020204030203" pitchFamily="34" charset="0"/>
                <a:ea typeface="Lato" panose="020F0502020204030203" pitchFamily="34" charset="0"/>
                <a:cs typeface="Lato" panose="020F0502020204030203" pitchFamily="34" charset="0"/>
              </a:rPr>
              <a:t>heat flow through the external fabric </a:t>
            </a:r>
            <a:r>
              <a:rPr lang="en-AU" sz="1700" dirty="0">
                <a:latin typeface="Lato" panose="020F0502020204030203" pitchFamily="34" charset="0"/>
                <a:ea typeface="Lato" panose="020F0502020204030203" pitchFamily="34" charset="0"/>
                <a:cs typeface="Lato" panose="020F0502020204030203" pitchFamily="34" charset="0"/>
              </a:rPr>
              <a:t>to keep the internal conditions within a comfortable range</a:t>
            </a:r>
          </a:p>
          <a:p>
            <a:pPr marL="457200" indent="-457200" algn="l">
              <a:buFont typeface="Arial" panose="020B0604020202020204" pitchFamily="34" charset="0"/>
              <a:buChar char="•"/>
            </a:pPr>
            <a:r>
              <a:rPr lang="en-AU" sz="1700" dirty="0">
                <a:latin typeface="Lato" panose="020F0502020204030203" pitchFamily="34" charset="0"/>
                <a:ea typeface="Lato" panose="020F0502020204030203" pitchFamily="34" charset="0"/>
                <a:cs typeface="Lato" panose="020F0502020204030203" pitchFamily="34" charset="0"/>
              </a:rPr>
              <a:t>NCC requires a minimum level of energy efficiency for new dwellings by regulating its predicted heating and cooling demand</a:t>
            </a:r>
          </a:p>
          <a:p>
            <a:pPr marL="457200" indent="-457200" algn="l">
              <a:buFont typeface="Arial" panose="020B0604020202020204" pitchFamily="34" charset="0"/>
              <a:buChar char="•"/>
            </a:pPr>
            <a:r>
              <a:rPr lang="en-AU" sz="1700" dirty="0">
                <a:latin typeface="Lato" panose="020F0502020204030203" pitchFamily="34" charset="0"/>
                <a:ea typeface="Lato" panose="020F0502020204030203" pitchFamily="34" charset="0"/>
                <a:cs typeface="Lato" panose="020F0502020204030203" pitchFamily="34" charset="0"/>
              </a:rPr>
              <a:t>NCC 2022 raises the required level of energy efficiency in Class 1 buildings from </a:t>
            </a:r>
            <a:r>
              <a:rPr lang="en-AU" sz="1700" b="1" dirty="0" err="1">
                <a:latin typeface="Lato" panose="020F0502020204030203" pitchFamily="34" charset="0"/>
                <a:ea typeface="Lato" panose="020F0502020204030203" pitchFamily="34" charset="0"/>
                <a:cs typeface="Lato" panose="020F0502020204030203" pitchFamily="34" charset="0"/>
              </a:rPr>
              <a:t>NatHERS</a:t>
            </a:r>
            <a:r>
              <a:rPr lang="en-AU" sz="1700" b="1" dirty="0">
                <a:latin typeface="Lato" panose="020F0502020204030203" pitchFamily="34" charset="0"/>
                <a:ea typeface="Lato" panose="020F0502020204030203" pitchFamily="34" charset="0"/>
                <a:cs typeface="Lato" panose="020F0502020204030203" pitchFamily="34" charset="0"/>
              </a:rPr>
              <a:t> 6-star to 7-star equivalent </a:t>
            </a:r>
            <a:r>
              <a:rPr lang="en-AU" sz="1700" dirty="0">
                <a:latin typeface="Lato" panose="020F0502020204030203" pitchFamily="34" charset="0"/>
                <a:ea typeface="Lato" panose="020F0502020204030203" pitchFamily="34" charset="0"/>
                <a:cs typeface="Lato" panose="020F0502020204030203" pitchFamily="34" charset="0"/>
              </a:rPr>
              <a:t>(first increase in over 10 years)</a:t>
            </a:r>
          </a:p>
          <a:p>
            <a:pPr marL="457200" indent="-457200" algn="l">
              <a:buFont typeface="Arial" panose="020B0604020202020204" pitchFamily="34" charset="0"/>
              <a:buChar char="•"/>
            </a:pPr>
            <a:r>
              <a:rPr lang="en-AU" sz="1700" dirty="0">
                <a:latin typeface="Lato" panose="020F0502020204030203" pitchFamily="34" charset="0"/>
                <a:ea typeface="Lato" panose="020F0502020204030203" pitchFamily="34" charset="0"/>
                <a:cs typeface="Lato" panose="020F0502020204030203" pitchFamily="34" charset="0"/>
              </a:rPr>
              <a:t>Objective is net societal benefit by </a:t>
            </a:r>
            <a:r>
              <a:rPr lang="en-AU" sz="1700" b="1" dirty="0">
                <a:latin typeface="Lato" panose="020F0502020204030203" pitchFamily="34" charset="0"/>
                <a:ea typeface="Lato" panose="020F0502020204030203" pitchFamily="34" charset="0"/>
                <a:cs typeface="Lato" panose="020F0502020204030203" pitchFamily="34" charset="0"/>
              </a:rPr>
              <a:t>saving energy </a:t>
            </a:r>
            <a:r>
              <a:rPr lang="en-AU" sz="1700" dirty="0">
                <a:latin typeface="Lato" panose="020F0502020204030203" pitchFamily="34" charset="0"/>
                <a:ea typeface="Lato" panose="020F0502020204030203" pitchFamily="34" charset="0"/>
                <a:cs typeface="Lato" panose="020F0502020204030203" pitchFamily="34" charset="0"/>
              </a:rPr>
              <a:t>and </a:t>
            </a:r>
            <a:r>
              <a:rPr lang="en-AU" sz="1700" b="1" dirty="0">
                <a:latin typeface="Lato" panose="020F0502020204030203" pitchFamily="34" charset="0"/>
                <a:ea typeface="Lato" panose="020F0502020204030203" pitchFamily="34" charset="0"/>
                <a:cs typeface="Lato" panose="020F0502020204030203" pitchFamily="34" charset="0"/>
              </a:rPr>
              <a:t>reducing carbon emissions</a:t>
            </a:r>
          </a:p>
          <a:p>
            <a:pPr marL="457200" indent="-457200" algn="l">
              <a:buFont typeface="Arial" panose="020B0604020202020204" pitchFamily="34" charset="0"/>
              <a:buChar char="•"/>
            </a:pPr>
            <a:endParaRPr lang="en-AU" sz="1700" dirty="0">
              <a:latin typeface="Lato" panose="020F0502020204030203" pitchFamily="34" charset="0"/>
              <a:ea typeface="Lato" panose="020F0502020204030203" pitchFamily="34" charset="0"/>
              <a:cs typeface="Lato" panose="020F0502020204030203" pitchFamily="34" charset="0"/>
            </a:endParaRPr>
          </a:p>
          <a:p>
            <a:pPr algn="l"/>
            <a:r>
              <a:rPr lang="en-AU" sz="1700" b="1" dirty="0">
                <a:latin typeface="Lato" panose="020F0502020204030203" pitchFamily="34" charset="0"/>
                <a:ea typeface="Lato" panose="020F0502020204030203" pitchFamily="34" charset="0"/>
                <a:cs typeface="Lato" panose="020F0502020204030203" pitchFamily="34" charset="0"/>
              </a:rPr>
              <a:t>For framing, it’s about the external fabric properties - roof, walls and floor</a:t>
            </a:r>
          </a:p>
          <a:p>
            <a:pPr marR="0" algn="l" rtl="0"/>
            <a:endParaRPr lang="en-AU" sz="2500" b="0" i="0" u="none" strike="noStrike" baseline="30000" dirty="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2" name="Picture 1" descr="A logo for a company&#10;&#10;Description automatically generated">
            <a:extLst>
              <a:ext uri="{FF2B5EF4-FFF2-40B4-BE49-F238E27FC236}">
                <a16:creationId xmlns:a16="http://schemas.microsoft.com/office/drawing/2014/main" id="{80A926D2-215C-E9AE-FD05-F91B66786163}"/>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02996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roof&#10;&#10;Description automatically generated">
            <a:extLst>
              <a:ext uri="{FF2B5EF4-FFF2-40B4-BE49-F238E27FC236}">
                <a16:creationId xmlns:a16="http://schemas.microsoft.com/office/drawing/2014/main" id="{8F22B8C2-6323-28DB-1981-A28C586F9AE0}"/>
              </a:ext>
            </a:extLst>
          </p:cNvPr>
          <p:cNvPicPr>
            <a:picLocks noChangeAspect="1"/>
          </p:cNvPicPr>
          <p:nvPr/>
        </p:nvPicPr>
        <p:blipFill>
          <a:blip r:embed="rId3"/>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4" y="943246"/>
            <a:ext cx="8727116" cy="738664"/>
          </a:xfrm>
          <a:prstGeom prst="rect">
            <a:avLst/>
          </a:prstGeom>
          <a:noFill/>
        </p:spPr>
        <p:txBody>
          <a:bodyPr wrap="square" rtlCol="0">
            <a:spAutoFit/>
          </a:bodyPr>
          <a:lstStyle/>
          <a:p>
            <a:r>
              <a:rPr lang="en-AU" sz="6300" b="0" i="0" u="none" strike="noStrike" cap="all" baseline="30000">
                <a:solidFill>
                  <a:srgbClr val="00467E"/>
                </a:solidFill>
                <a:latin typeface="Lato Light" panose="020F0502020204030203" pitchFamily="34" charset="0"/>
                <a:ea typeface="Lato Light" panose="020F0502020204030203" pitchFamily="34" charset="0"/>
                <a:cs typeface="Lato Light" panose="020F0502020204030203" pitchFamily="34" charset="0"/>
              </a:rPr>
              <a:t>New </a:t>
            </a:r>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for NCC 2022</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6" name="Picture 15" descr="A logo for a company&#10;&#10;Description automatically generated">
            <a:extLst>
              <a:ext uri="{FF2B5EF4-FFF2-40B4-BE49-F238E27FC236}">
                <a16:creationId xmlns:a16="http://schemas.microsoft.com/office/drawing/2014/main" id="{418A63D8-72B1-8CF9-8234-B728FEB3503A}"/>
              </a:ext>
            </a:extLst>
          </p:cNvPr>
          <p:cNvPicPr>
            <a:picLocks noChangeAspect="1"/>
          </p:cNvPicPr>
          <p:nvPr/>
        </p:nvPicPr>
        <p:blipFill>
          <a:blip r:embed="rId4"/>
          <a:stretch>
            <a:fillRect/>
          </a:stretch>
        </p:blipFill>
        <p:spPr>
          <a:xfrm>
            <a:off x="790709" y="5986006"/>
            <a:ext cx="888565" cy="639767"/>
          </a:xfrm>
          <a:prstGeom prst="rect">
            <a:avLst/>
          </a:prstGeom>
        </p:spPr>
      </p:pic>
      <p:sp>
        <p:nvSpPr>
          <p:cNvPr id="2" name="TextBox 1">
            <a:extLst>
              <a:ext uri="{FF2B5EF4-FFF2-40B4-BE49-F238E27FC236}">
                <a16:creationId xmlns:a16="http://schemas.microsoft.com/office/drawing/2014/main" id="{1EB04EA2-F1CC-2347-A278-9A89EC3B5E6B}"/>
              </a:ext>
            </a:extLst>
          </p:cNvPr>
          <p:cNvSpPr txBox="1"/>
          <p:nvPr/>
        </p:nvSpPr>
        <p:spPr>
          <a:xfrm>
            <a:off x="790709" y="1455881"/>
            <a:ext cx="6658055" cy="3416320"/>
          </a:xfrm>
          <a:prstGeom prst="rect">
            <a:avLst/>
          </a:prstGeom>
          <a:noFill/>
        </p:spPr>
        <p:txBody>
          <a:bodyPr wrap="square" rtlCol="0">
            <a:spAutoFit/>
          </a:bodyPr>
          <a:lstStyle/>
          <a:p>
            <a:pPr marL="457200" indent="-457200" algn="l">
              <a:buFont typeface="+mj-lt"/>
              <a:buAutoNum type="arabicPeriod"/>
            </a:pPr>
            <a:r>
              <a:rPr lang="en-AU" dirty="0">
                <a:latin typeface="Lato" panose="020F0502020204030203" pitchFamily="34" charset="0"/>
                <a:ea typeface="Lato" panose="020F0502020204030203" pitchFamily="34" charset="0"/>
                <a:cs typeface="Lato" panose="020F0502020204030203" pitchFamily="34" charset="0"/>
              </a:rPr>
              <a:t>Stringency 6-7 star</a:t>
            </a:r>
          </a:p>
          <a:p>
            <a:pPr marL="457200" indent="-457200" algn="l">
              <a:buFont typeface="+mj-lt"/>
              <a:buAutoNum type="arabicPeriod"/>
            </a:pPr>
            <a:endParaRPr lang="en-AU" dirty="0">
              <a:latin typeface="Lato" panose="020F0502020204030203" pitchFamily="34" charset="0"/>
              <a:ea typeface="Lato" panose="020F0502020204030203" pitchFamily="34" charset="0"/>
              <a:cs typeface="Lato" panose="020F0502020204030203" pitchFamily="34" charset="0"/>
            </a:endParaRPr>
          </a:p>
          <a:p>
            <a:pPr marL="457200" indent="-457200" algn="l">
              <a:buFont typeface="+mj-lt"/>
              <a:buAutoNum type="arabicPeriod"/>
            </a:pPr>
            <a:r>
              <a:rPr lang="en-AU" dirty="0">
                <a:latin typeface="Lato" panose="020F0502020204030203" pitchFamily="34" charset="0"/>
                <a:ea typeface="Lato" panose="020F0502020204030203" pitchFamily="34" charset="0"/>
                <a:cs typeface="Lato" panose="020F0502020204030203" pitchFamily="34" charset="0"/>
              </a:rPr>
              <a:t>Whole of Home energy budget</a:t>
            </a:r>
          </a:p>
          <a:p>
            <a:pPr marL="457200" indent="-457200" algn="l">
              <a:buFont typeface="+mj-lt"/>
              <a:buAutoNum type="arabicPeriod"/>
            </a:pPr>
            <a:endParaRPr lang="en-AU" dirty="0">
              <a:latin typeface="Lato" panose="020F0502020204030203" pitchFamily="34" charset="0"/>
              <a:ea typeface="Lato" panose="020F0502020204030203" pitchFamily="34" charset="0"/>
              <a:cs typeface="Lato" panose="020F0502020204030203" pitchFamily="34" charset="0"/>
            </a:endParaRPr>
          </a:p>
          <a:p>
            <a:pPr marL="457200" indent="-457200" algn="l">
              <a:buFont typeface="+mj-lt"/>
              <a:buAutoNum type="arabicPeriod"/>
            </a:pPr>
            <a:r>
              <a:rPr lang="en-AU" dirty="0">
                <a:latin typeface="Lato" panose="020F0502020204030203" pitchFamily="34" charset="0"/>
                <a:ea typeface="Lato" panose="020F0502020204030203" pitchFamily="34" charset="0"/>
                <a:cs typeface="Lato" panose="020F0502020204030203" pitchFamily="34" charset="0"/>
              </a:rPr>
              <a:t>Thermal bridging of framing materials</a:t>
            </a:r>
          </a:p>
          <a:p>
            <a:pPr marL="457200" indent="-457200" algn="l">
              <a:buFont typeface="+mj-lt"/>
              <a:buAutoNum type="arabicPeriod"/>
            </a:pPr>
            <a:endParaRPr lang="en-AU" dirty="0">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This presentation focusses on Energy Efficiency solutions using steel framed construction allowing for all new NCC 2022 requirements including thermal bridging.</a:t>
            </a:r>
          </a:p>
          <a:p>
            <a:pPr marL="285750" indent="-285750" algn="l">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NOTE that new NCC 2022 Energy Efficiency provisions come into force on different dates in each jurisdiction. </a:t>
            </a:r>
          </a:p>
        </p:txBody>
      </p:sp>
    </p:spTree>
    <p:extLst>
      <p:ext uri="{BB962C8B-B14F-4D97-AF65-F5344CB8AC3E}">
        <p14:creationId xmlns:p14="http://schemas.microsoft.com/office/powerpoint/2010/main" val="313544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roof&#10;&#10;Description automatically generated">
            <a:extLst>
              <a:ext uri="{FF2B5EF4-FFF2-40B4-BE49-F238E27FC236}">
                <a16:creationId xmlns:a16="http://schemas.microsoft.com/office/drawing/2014/main" id="{5320B836-7BC7-76C5-1098-F19A90079EA0}"/>
              </a:ext>
            </a:extLst>
          </p:cNvPr>
          <p:cNvPicPr>
            <a:picLocks noChangeAspect="1"/>
          </p:cNvPicPr>
          <p:nvPr/>
        </p:nvPicPr>
        <p:blipFill>
          <a:blip r:embed="rId3"/>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8868601" cy="1384995"/>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Thermal performance stringency</a:t>
            </a:r>
          </a:p>
        </p:txBody>
      </p:sp>
      <p:sp>
        <p:nvSpPr>
          <p:cNvPr id="3" name="TextBox 2">
            <a:extLst>
              <a:ext uri="{FF2B5EF4-FFF2-40B4-BE49-F238E27FC236}">
                <a16:creationId xmlns:a16="http://schemas.microsoft.com/office/drawing/2014/main" id="{D7BF1328-D827-68C1-7988-99E38FFD4D4C}"/>
              </a:ext>
            </a:extLst>
          </p:cNvPr>
          <p:cNvSpPr txBox="1"/>
          <p:nvPr/>
        </p:nvSpPr>
        <p:spPr>
          <a:xfrm>
            <a:off x="790709" y="2154524"/>
            <a:ext cx="6493669" cy="3416320"/>
          </a:xfrm>
          <a:prstGeom prst="rect">
            <a:avLst/>
          </a:prstGeom>
          <a:noFill/>
        </p:spPr>
        <p:txBody>
          <a:bodyPr wrap="square" rtlCol="0">
            <a:spAutoFit/>
          </a:bodyPr>
          <a:lstStyle/>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Increase from 6* to 7* </a:t>
            </a:r>
            <a:r>
              <a:rPr lang="en-AU" dirty="0" err="1">
                <a:latin typeface="Lato" panose="020F0502020204030203" pitchFamily="34" charset="0"/>
                <a:ea typeface="Lato" panose="020F0502020204030203" pitchFamily="34" charset="0"/>
                <a:cs typeface="Lato" panose="020F0502020204030203" pitchFamily="34" charset="0"/>
              </a:rPr>
              <a:t>NatHERS</a:t>
            </a:r>
            <a:r>
              <a:rPr lang="en-AU" dirty="0">
                <a:latin typeface="Lato" panose="020F0502020204030203" pitchFamily="34" charset="0"/>
                <a:ea typeface="Lato" panose="020F0502020204030203" pitchFamily="34" charset="0"/>
                <a:cs typeface="Lato" panose="020F0502020204030203" pitchFamily="34" charset="0"/>
              </a:rPr>
              <a:t> equivalent</a:t>
            </a:r>
          </a:p>
          <a:p>
            <a:pPr marL="285750" marR="0" indent="-285750" algn="l" rtl="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From a thermal performance perspective, when using </a:t>
            </a:r>
            <a:r>
              <a:rPr lang="en-AU" dirty="0" err="1">
                <a:latin typeface="Lato" panose="020F0502020204030203" pitchFamily="34" charset="0"/>
                <a:ea typeface="Lato" panose="020F0502020204030203" pitchFamily="34" charset="0"/>
                <a:cs typeface="Lato" panose="020F0502020204030203" pitchFamily="34" charset="0"/>
              </a:rPr>
              <a:t>NatHERS</a:t>
            </a:r>
            <a:r>
              <a:rPr lang="en-AU" dirty="0">
                <a:latin typeface="Lato" panose="020F0502020204030203" pitchFamily="34" charset="0"/>
                <a:ea typeface="Lato" panose="020F0502020204030203" pitchFamily="34" charset="0"/>
                <a:cs typeface="Lato" panose="020F0502020204030203" pitchFamily="34" charset="0"/>
              </a:rPr>
              <a:t> software as an assessment tool, Class 1 houses will generally be required to move from 6-star to 7-star energy rating.</a:t>
            </a:r>
          </a:p>
          <a:p>
            <a:pPr marL="285750" marR="0" indent="-285750" algn="l" rtl="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For Class 2 apartment buildings, an average of 7 stars needs to be achieved with not less than 6 stars for any one unit. </a:t>
            </a:r>
          </a:p>
          <a:p>
            <a:pPr marL="285750" marR="0" indent="-285750" algn="l" rtl="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NOTE that some jurisdictions are not currently at 6* equivalent (</a:t>
            </a:r>
            <a:r>
              <a:rPr lang="en-AU" dirty="0" err="1">
                <a:latin typeface="Lato" panose="020F0502020204030203" pitchFamily="34" charset="0"/>
                <a:ea typeface="Lato" panose="020F0502020204030203" pitchFamily="34" charset="0"/>
                <a:cs typeface="Lato" panose="020F0502020204030203" pitchFamily="34" charset="0"/>
              </a:rPr>
              <a:t>eg</a:t>
            </a:r>
            <a:r>
              <a:rPr lang="en-AU" dirty="0">
                <a:latin typeface="Lato" panose="020F0502020204030203" pitchFamily="34" charset="0"/>
                <a:ea typeface="Lato" panose="020F0502020204030203" pitchFamily="34" charset="0"/>
                <a:cs typeface="Lato" panose="020F0502020204030203" pitchFamily="34" charset="0"/>
              </a:rPr>
              <a:t> NSW and NT).</a:t>
            </a:r>
          </a:p>
        </p:txBody>
      </p:sp>
      <p:pic>
        <p:nvPicPr>
          <p:cNvPr id="4" name="Picture 3" descr="A logo for a company&#10;&#10;Description automatically generated">
            <a:extLst>
              <a:ext uri="{FF2B5EF4-FFF2-40B4-BE49-F238E27FC236}">
                <a16:creationId xmlns:a16="http://schemas.microsoft.com/office/drawing/2014/main" id="{5054C829-FF41-8715-8DA6-08D0BE3DA822}"/>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190356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roof&#10;&#10;Description automatically generated">
            <a:extLst>
              <a:ext uri="{FF2B5EF4-FFF2-40B4-BE49-F238E27FC236}">
                <a16:creationId xmlns:a16="http://schemas.microsoft.com/office/drawing/2014/main" id="{623C0779-E896-84B4-2741-CE788E13548B}"/>
              </a:ext>
            </a:extLst>
          </p:cNvPr>
          <p:cNvPicPr>
            <a:picLocks noChangeAspect="1"/>
          </p:cNvPicPr>
          <p:nvPr/>
        </p:nvPicPr>
        <p:blipFill>
          <a:blip r:embed="rId3"/>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7728169" cy="1384995"/>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Whole of Home energy budget</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Box 1">
            <a:extLst>
              <a:ext uri="{FF2B5EF4-FFF2-40B4-BE49-F238E27FC236}">
                <a16:creationId xmlns:a16="http://schemas.microsoft.com/office/drawing/2014/main" id="{770AA1E7-3E52-5BF3-16EF-93DAA420C4B6}"/>
              </a:ext>
            </a:extLst>
          </p:cNvPr>
          <p:cNvSpPr txBox="1"/>
          <p:nvPr/>
        </p:nvSpPr>
        <p:spPr>
          <a:xfrm>
            <a:off x="790710" y="2154524"/>
            <a:ext cx="5805300" cy="2862322"/>
          </a:xfrm>
          <a:prstGeom prst="rect">
            <a:avLst/>
          </a:prstGeom>
          <a:noFill/>
        </p:spPr>
        <p:txBody>
          <a:bodyPr wrap="square" rtlCol="0">
            <a:spAutoFit/>
          </a:bodyPr>
          <a:lstStyle/>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New for NCC 2022</a:t>
            </a:r>
          </a:p>
          <a:p>
            <a:pPr marL="285750" marR="0" indent="-285750" algn="l" rtl="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A new “Whole of Home” approach to energy usage of the building has also been introduced which takes account of the energy consumption of fixed equipment and appliances (e.g. heating, cooling, hot water, cooking, lighting, pool &amp; spa equipment).</a:t>
            </a:r>
          </a:p>
          <a:p>
            <a:pPr marL="285750" marR="0" indent="-285750" algn="l" rtl="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It’s a scorecard system, with points for more efficient appliances. A score of at least 60/100 is required.</a:t>
            </a:r>
          </a:p>
        </p:txBody>
      </p:sp>
      <p:pic>
        <p:nvPicPr>
          <p:cNvPr id="3" name="Picture 2" descr="A logo for a company&#10;&#10;Description automatically generated">
            <a:extLst>
              <a:ext uri="{FF2B5EF4-FFF2-40B4-BE49-F238E27FC236}">
                <a16:creationId xmlns:a16="http://schemas.microsoft.com/office/drawing/2014/main" id="{AE87023F-8E57-2501-3C8D-C96DD0A7B152}"/>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103673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roof&#10;&#10;Description automatically generated">
            <a:extLst>
              <a:ext uri="{FF2B5EF4-FFF2-40B4-BE49-F238E27FC236}">
                <a16:creationId xmlns:a16="http://schemas.microsoft.com/office/drawing/2014/main" id="{B234AA25-4641-6314-B904-765BD55F3A84}"/>
              </a:ext>
            </a:extLst>
          </p:cNvPr>
          <p:cNvPicPr>
            <a:picLocks noChangeAspect="1"/>
          </p:cNvPicPr>
          <p:nvPr/>
        </p:nvPicPr>
        <p:blipFill>
          <a:blip r:embed="rId3"/>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7717895" cy="738664"/>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Thermal bridging</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TextBox 3">
            <a:extLst>
              <a:ext uri="{FF2B5EF4-FFF2-40B4-BE49-F238E27FC236}">
                <a16:creationId xmlns:a16="http://schemas.microsoft.com/office/drawing/2014/main" id="{83451541-F775-179A-62C7-D73D35447D2F}"/>
              </a:ext>
            </a:extLst>
          </p:cNvPr>
          <p:cNvSpPr txBox="1"/>
          <p:nvPr/>
        </p:nvSpPr>
        <p:spPr>
          <a:xfrm>
            <a:off x="790708" y="1568897"/>
            <a:ext cx="7973148" cy="3970318"/>
          </a:xfrm>
          <a:prstGeom prst="rect">
            <a:avLst/>
          </a:prstGeom>
          <a:noFill/>
        </p:spPr>
        <p:txBody>
          <a:bodyPr wrap="square" rtlCol="0">
            <a:spAutoFit/>
          </a:bodyPr>
          <a:lstStyle/>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New for NCC 2022 </a:t>
            </a:r>
            <a:r>
              <a:rPr lang="en-AU" u="sng" dirty="0">
                <a:latin typeface="Lato" panose="020F0502020204030203" pitchFamily="34" charset="0"/>
                <a:ea typeface="Lato" panose="020F0502020204030203" pitchFamily="34" charset="0"/>
                <a:cs typeface="Lato" panose="020F0502020204030203" pitchFamily="34" charset="0"/>
              </a:rPr>
              <a:t>residential</a:t>
            </a:r>
            <a:r>
              <a:rPr lang="en-AU" dirty="0">
                <a:latin typeface="Lato" panose="020F0502020204030203" pitchFamily="34" charset="0"/>
                <a:ea typeface="Lato" panose="020F0502020204030203" pitchFamily="34" charset="0"/>
                <a:cs typeface="Lato" panose="020F0502020204030203" pitchFamily="34" charset="0"/>
              </a:rPr>
              <a:t> buildings</a:t>
            </a:r>
          </a:p>
          <a:p>
            <a:pPr marL="285750" marR="0" indent="-285750" algn="l" rtl="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Currently applies to both STEEL and TIMBER framing in </a:t>
            </a:r>
            <a:r>
              <a:rPr lang="en-AU" u="sng" dirty="0">
                <a:latin typeface="Lato" panose="020F0502020204030203" pitchFamily="34" charset="0"/>
                <a:ea typeface="Lato" panose="020F0502020204030203" pitchFamily="34" charset="0"/>
                <a:cs typeface="Lato" panose="020F0502020204030203" pitchFamily="34" charset="0"/>
              </a:rPr>
              <a:t>non-residential</a:t>
            </a:r>
            <a:r>
              <a:rPr lang="en-AU" dirty="0">
                <a:latin typeface="Lato" panose="020F0502020204030203" pitchFamily="34" charset="0"/>
                <a:ea typeface="Lato" panose="020F0502020204030203" pitchFamily="34" charset="0"/>
                <a:cs typeface="Lato" panose="020F0502020204030203" pitchFamily="34" charset="0"/>
              </a:rPr>
              <a:t> buildings</a:t>
            </a:r>
          </a:p>
          <a:p>
            <a:pPr marL="285750" marR="0" indent="-285750" algn="l" rtl="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When a building element contains framing members with lower thermal resistance than surrounding materials, more heat is conducted through these members.</a:t>
            </a:r>
          </a:p>
          <a:p>
            <a:pPr marL="285750" marR="0" indent="-285750" algn="l" rtl="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This effect can reduce the thermal performance of the insulation layer and is commonly referred to as “conductive thermal bridging”.</a:t>
            </a:r>
          </a:p>
          <a:p>
            <a:pPr marL="285750" marR="0" indent="-285750" algn="l" rtl="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Commonly used frames of timber and steel both exhibit conductive thermal bridging, the effect being more pronounced with steel members.</a:t>
            </a:r>
          </a:p>
        </p:txBody>
      </p:sp>
      <p:pic>
        <p:nvPicPr>
          <p:cNvPr id="2" name="Picture 1" descr="A logo for a company&#10;&#10;Description automatically generated">
            <a:extLst>
              <a:ext uri="{FF2B5EF4-FFF2-40B4-BE49-F238E27FC236}">
                <a16:creationId xmlns:a16="http://schemas.microsoft.com/office/drawing/2014/main" id="{88CF2DFF-F431-6B1C-393D-021C5BBE650C}"/>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43342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erson's face&#10;&#10;Description automatically generated">
            <a:extLst>
              <a:ext uri="{FF2B5EF4-FFF2-40B4-BE49-F238E27FC236}">
                <a16:creationId xmlns:a16="http://schemas.microsoft.com/office/drawing/2014/main" id="{82D81B96-DB52-7BE0-4255-977486651908}"/>
              </a:ext>
            </a:extLst>
          </p:cNvPr>
          <p:cNvPicPr>
            <a:picLocks noChangeAspect="1"/>
          </p:cNvPicPr>
          <p:nvPr/>
        </p:nvPicPr>
        <p:blipFill>
          <a:blip r:embed="rId3"/>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9546695" cy="1384995"/>
          </a:xfrm>
          <a:prstGeom prst="rect">
            <a:avLst/>
          </a:prstGeom>
          <a:noFill/>
        </p:spPr>
        <p:txBody>
          <a:bodyPr wrap="square" rtlCol="0">
            <a:spAutoFit/>
          </a:bodyPr>
          <a:lstStyle/>
          <a:p>
            <a:r>
              <a:rPr lang="en-AU"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Thermal bridging measures for steel framed dwellings</a:t>
            </a:r>
            <a:endParaRPr lang="en-GB" sz="63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Box 1">
            <a:extLst>
              <a:ext uri="{FF2B5EF4-FFF2-40B4-BE49-F238E27FC236}">
                <a16:creationId xmlns:a16="http://schemas.microsoft.com/office/drawing/2014/main" id="{069CFBFF-0FEB-BF96-4B4A-D1129812651C}"/>
              </a:ext>
            </a:extLst>
          </p:cNvPr>
          <p:cNvSpPr txBox="1"/>
          <p:nvPr/>
        </p:nvSpPr>
        <p:spPr>
          <a:xfrm>
            <a:off x="790710" y="2154524"/>
            <a:ext cx="8843944" cy="3416320"/>
          </a:xfrm>
          <a:prstGeom prst="rect">
            <a:avLst/>
          </a:prstGeom>
          <a:noFill/>
        </p:spPr>
        <p:txBody>
          <a:bodyPr wrap="square" rtlCol="0">
            <a:spAutoFit/>
          </a:bodyPr>
          <a:lstStyle/>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In NCC 2019 – for dwellings - thermal resistance for timber and steel framed elements is calculated through the insulation path, with requirement for adding thermal breaks to steel framing in specific situations.</a:t>
            </a:r>
          </a:p>
          <a:p>
            <a:pPr marL="285750" marR="0" indent="-285750" algn="l" rtl="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For NCC 2022, the method of determining the thermal resistance of steel-framed building elements will require account of the conductive thermal bridging of the frame. This is a job for designers and suppliers.</a:t>
            </a:r>
          </a:p>
          <a:p>
            <a:pPr marL="285750" marR="0" indent="-285750" algn="l" rtl="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Industry bodies like NASH and ASI do the heavy lifting here, making the job easy for the building designer and builder.</a:t>
            </a:r>
          </a:p>
          <a:p>
            <a:pPr marL="285750" marR="0" indent="-285750" algn="l" rtl="0">
              <a:buFont typeface="Arial" panose="020B0604020202020204" pitchFamily="34" charset="0"/>
              <a:buChar char="•"/>
            </a:pPr>
            <a:endParaRPr lang="en-AU" dirty="0">
              <a:latin typeface="Lato" panose="020F0502020204030203" pitchFamily="34" charset="0"/>
              <a:ea typeface="Lato" panose="020F0502020204030203" pitchFamily="34" charset="0"/>
              <a:cs typeface="Lato" panose="020F0502020204030203" pitchFamily="34" charset="0"/>
            </a:endParaRPr>
          </a:p>
          <a:p>
            <a:pPr marL="285750" marR="0" indent="-285750" algn="l" rtl="0">
              <a:buFont typeface="Arial" panose="020B0604020202020204" pitchFamily="34" charset="0"/>
              <a:buChar char="•"/>
            </a:pPr>
            <a:r>
              <a:rPr lang="en-AU" dirty="0">
                <a:latin typeface="Lato" panose="020F0502020204030203" pitchFamily="34" charset="0"/>
                <a:ea typeface="Lato" panose="020F0502020204030203" pitchFamily="34" charset="0"/>
                <a:cs typeface="Lato" panose="020F0502020204030203" pitchFamily="34" charset="0"/>
              </a:rPr>
              <a:t>NOTE : The requirement for thermal breaks remains unchanged (since BCA 2006).</a:t>
            </a:r>
          </a:p>
        </p:txBody>
      </p:sp>
      <p:pic>
        <p:nvPicPr>
          <p:cNvPr id="3" name="Picture 2" descr="A logo for a company&#10;&#10;Description automatically generated">
            <a:extLst>
              <a:ext uri="{FF2B5EF4-FFF2-40B4-BE49-F238E27FC236}">
                <a16:creationId xmlns:a16="http://schemas.microsoft.com/office/drawing/2014/main" id="{1B0F6BC2-82CC-C8B0-C339-5570555DCD21}"/>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196183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E1AECA5D80BC458E33A67BC4745549" ma:contentTypeVersion="17" ma:contentTypeDescription="Create a new document." ma:contentTypeScope="" ma:versionID="930a78fac876db225c29b7aeed87a854">
  <xsd:schema xmlns:xsd="http://www.w3.org/2001/XMLSchema" xmlns:xs="http://www.w3.org/2001/XMLSchema" xmlns:p="http://schemas.microsoft.com/office/2006/metadata/properties" xmlns:ns2="7b908c4f-0f3a-4f42-825c-b60d611e09c2" xmlns:ns3="4adceb62-ef84-4abb-aa9c-7102cb8fdd45" targetNamespace="http://schemas.microsoft.com/office/2006/metadata/properties" ma:root="true" ma:fieldsID="aed7927544f5646061f48d8e856c4caf" ns2:_="" ns3:_="">
    <xsd:import namespace="7b908c4f-0f3a-4f42-825c-b60d611e09c2"/>
    <xsd:import namespace="4adceb62-ef84-4abb-aa9c-7102cb8fdd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908c4f-0f3a-4f42-825c-b60d611e09c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bf47a-f6ca-4b6c-a896-b8359ca3f1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dceb62-ef84-4abb-aa9c-7102cb8fdd4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53d88f8-a8df-4ec0-b05e-efe4e8f30118}" ma:internalName="TaxCatchAll" ma:showField="CatchAllData" ma:web="4adceb62-ef84-4abb-aa9c-7102cb8fdd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adceb62-ef84-4abb-aa9c-7102cb8fdd45" xsi:nil="true"/>
    <lcf76f155ced4ddcb4097134ff3c332f xmlns="7b908c4f-0f3a-4f42-825c-b60d611e09c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B64FB79-874C-42B9-BDD0-0100DC759B33}"/>
</file>

<file path=customXml/itemProps2.xml><?xml version="1.0" encoding="utf-8"?>
<ds:datastoreItem xmlns:ds="http://schemas.openxmlformats.org/officeDocument/2006/customXml" ds:itemID="{FBB1509B-C9B7-4A4E-B8C7-470495D58B10}"/>
</file>

<file path=customXml/itemProps3.xml><?xml version="1.0" encoding="utf-8"?>
<ds:datastoreItem xmlns:ds="http://schemas.openxmlformats.org/officeDocument/2006/customXml" ds:itemID="{00181B01-144B-47AF-AC0C-5ECB8D9E209E}"/>
</file>

<file path=docProps/app.xml><?xml version="1.0" encoding="utf-8"?>
<Properties xmlns="http://schemas.openxmlformats.org/officeDocument/2006/extended-properties" xmlns:vt="http://schemas.openxmlformats.org/officeDocument/2006/docPropsVTypes">
  <TotalTime>4515</TotalTime>
  <Words>2332</Words>
  <Application>Microsoft Office PowerPoint</Application>
  <PresentationFormat>Widescreen</PresentationFormat>
  <Paragraphs>277</Paragraphs>
  <Slides>32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Calibri Light</vt:lpstr>
      <vt:lpstr>Lato</vt:lpstr>
      <vt:lpstr>Lato Black</vt:lpstr>
      <vt:lpstr>Lato Light</vt:lpstr>
      <vt:lpstr>Lato Medium</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gino@brandignition.com.au</dc:creator>
  <cp:lastModifiedBy>Lane, Kate</cp:lastModifiedBy>
  <cp:revision>83</cp:revision>
  <cp:lastPrinted>2023-08-14T04:13:10Z</cp:lastPrinted>
  <dcterms:created xsi:type="dcterms:W3CDTF">2022-10-05T01:15:27Z</dcterms:created>
  <dcterms:modified xsi:type="dcterms:W3CDTF">2023-09-05T03:24:43Z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0x01010096E1AECA5D80BC458E33A67BC4745549</vt:lpwstr>
  </property>
</Properties>
</file>