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82" r:id="rId6"/>
    <p:sldId id="294" r:id="rId7"/>
    <p:sldId id="295" r:id="rId8"/>
    <p:sldId id="301" r:id="rId9"/>
    <p:sldId id="303" r:id="rId10"/>
    <p:sldId id="302" r:id="rId11"/>
    <p:sldId id="296" r:id="rId12"/>
    <p:sldId id="297" r:id="rId13"/>
    <p:sldId id="292" r:id="rId14"/>
    <p:sldId id="298" r:id="rId15"/>
    <p:sldId id="267" r:id="rId16"/>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2B3100-9113-40E6-BF14-F2443A11A791}" name="Lane, Kate" initials="LK" userId="S::Kate.Lane@BlueScopeSteel.com::1efde984-fdeb-4afb-adff-08b1eb08a009" providerId="AD"/>
  <p188:author id="{25CE7135-F338-4EE7-407F-6378FF531227}" name="Ryan, Brad BS" initials="RBB" userId="S::Brad.Ryan@bluescopesteel.com::919253e2-fbe7-4695-b36f-95a0a746a5ea" providerId="AD"/>
  <p188:author id="{E1670D89-F2B7-FF35-3F14-2DC9E8813731}" name="Whitford, Jack" initials="WJ" userId="S::Jack.Whitford@BlueScopeSteel.com::b501686f-98d1-4c30-8003-d18b3e7519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a:srgbClr val="225F8F"/>
    <a:srgbClr val="00477F"/>
    <a:srgbClr val="00467E"/>
    <a:srgbClr val="0563C1"/>
    <a:srgbClr val="7A04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9"/>
    <p:restoredTop sz="80729" autoAdjust="0"/>
  </p:normalViewPr>
  <p:slideViewPr>
    <p:cSldViewPr snapToGrid="0">
      <p:cViewPr varScale="1">
        <p:scale>
          <a:sx n="88" d="100"/>
          <a:sy n="88" d="100"/>
        </p:scale>
        <p:origin x="1584"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B7141853-B1B1-4430-A745-7B20446733BD}" type="datetimeFigureOut">
              <a:rPr lang="en-AU" smtClean="0"/>
              <a:t>17/10/2023</a:t>
            </a:fld>
            <a:endParaRPr lang="en-AU"/>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8B79405-B0EF-408B-8DAE-E7E96E77BC45}" type="slidenum">
              <a:rPr lang="en-AU" smtClean="0"/>
              <a:t>‹#›</a:t>
            </a:fld>
            <a:endParaRPr lang="en-AU"/>
          </a:p>
        </p:txBody>
      </p:sp>
    </p:spTree>
    <p:extLst>
      <p:ext uri="{BB962C8B-B14F-4D97-AF65-F5344CB8AC3E}">
        <p14:creationId xmlns:p14="http://schemas.microsoft.com/office/powerpoint/2010/main" val="317326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highlight>
                <a:srgbClr val="FFFF00"/>
              </a:highlight>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a:t>
            </a:fld>
            <a:endParaRPr lang="en-AU"/>
          </a:p>
        </p:txBody>
      </p:sp>
    </p:spTree>
    <p:extLst>
      <p:ext uri="{BB962C8B-B14F-4D97-AF65-F5344CB8AC3E}">
        <p14:creationId xmlns:p14="http://schemas.microsoft.com/office/powerpoint/2010/main" val="326845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en-AU"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10</a:t>
            </a:fld>
            <a:endParaRPr lang="en-AU"/>
          </a:p>
        </p:txBody>
      </p:sp>
    </p:spTree>
    <p:extLst>
      <p:ext uri="{BB962C8B-B14F-4D97-AF65-F5344CB8AC3E}">
        <p14:creationId xmlns:p14="http://schemas.microsoft.com/office/powerpoint/2010/main" val="1279495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11</a:t>
            </a:fld>
            <a:endParaRPr lang="en-AU"/>
          </a:p>
        </p:txBody>
      </p:sp>
    </p:spTree>
    <p:extLst>
      <p:ext uri="{BB962C8B-B14F-4D97-AF65-F5344CB8AC3E}">
        <p14:creationId xmlns:p14="http://schemas.microsoft.com/office/powerpoint/2010/main" val="2397225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8B79405-B0EF-408B-8DAE-E7E96E77BC45}" type="slidenum">
              <a:rPr lang="en-AU" smtClean="0"/>
              <a:t>12</a:t>
            </a:fld>
            <a:endParaRPr lang="en-AU"/>
          </a:p>
        </p:txBody>
      </p:sp>
    </p:spTree>
    <p:extLst>
      <p:ext uri="{BB962C8B-B14F-4D97-AF65-F5344CB8AC3E}">
        <p14:creationId xmlns:p14="http://schemas.microsoft.com/office/powerpoint/2010/main" val="31605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highlight>
                <a:srgbClr val="FFFF00"/>
              </a:highlight>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2</a:t>
            </a:fld>
            <a:endParaRPr lang="en-AU"/>
          </a:p>
        </p:txBody>
      </p:sp>
    </p:spTree>
    <p:extLst>
      <p:ext uri="{BB962C8B-B14F-4D97-AF65-F5344CB8AC3E}">
        <p14:creationId xmlns:p14="http://schemas.microsoft.com/office/powerpoint/2010/main" val="2234374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3</a:t>
            </a:fld>
            <a:endParaRPr lang="en-AU"/>
          </a:p>
        </p:txBody>
      </p:sp>
    </p:spTree>
    <p:extLst>
      <p:ext uri="{BB962C8B-B14F-4D97-AF65-F5344CB8AC3E}">
        <p14:creationId xmlns:p14="http://schemas.microsoft.com/office/powerpoint/2010/main" val="195911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4</a:t>
            </a:fld>
            <a:endParaRPr lang="en-AU"/>
          </a:p>
        </p:txBody>
      </p:sp>
    </p:spTree>
    <p:extLst>
      <p:ext uri="{BB962C8B-B14F-4D97-AF65-F5344CB8AC3E}">
        <p14:creationId xmlns:p14="http://schemas.microsoft.com/office/powerpoint/2010/main" val="153970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5</a:t>
            </a:fld>
            <a:endParaRPr lang="en-AU"/>
          </a:p>
        </p:txBody>
      </p:sp>
    </p:spTree>
    <p:extLst>
      <p:ext uri="{BB962C8B-B14F-4D97-AF65-F5344CB8AC3E}">
        <p14:creationId xmlns:p14="http://schemas.microsoft.com/office/powerpoint/2010/main" val="609059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6</a:t>
            </a:fld>
            <a:endParaRPr lang="en-AU"/>
          </a:p>
        </p:txBody>
      </p:sp>
    </p:spTree>
    <p:extLst>
      <p:ext uri="{BB962C8B-B14F-4D97-AF65-F5344CB8AC3E}">
        <p14:creationId xmlns:p14="http://schemas.microsoft.com/office/powerpoint/2010/main" val="866458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7</a:t>
            </a:fld>
            <a:endParaRPr lang="en-AU"/>
          </a:p>
        </p:txBody>
      </p:sp>
    </p:spTree>
    <p:extLst>
      <p:ext uri="{BB962C8B-B14F-4D97-AF65-F5344CB8AC3E}">
        <p14:creationId xmlns:p14="http://schemas.microsoft.com/office/powerpoint/2010/main" val="290637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8</a:t>
            </a:fld>
            <a:endParaRPr lang="en-AU"/>
          </a:p>
        </p:txBody>
      </p:sp>
    </p:spTree>
    <p:extLst>
      <p:ext uri="{BB962C8B-B14F-4D97-AF65-F5344CB8AC3E}">
        <p14:creationId xmlns:p14="http://schemas.microsoft.com/office/powerpoint/2010/main" val="1842106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8B79405-B0EF-408B-8DAE-E7E96E77BC45}" type="slidenum">
              <a:rPr lang="en-AU" smtClean="0"/>
              <a:t>9</a:t>
            </a:fld>
            <a:endParaRPr lang="en-AU"/>
          </a:p>
        </p:txBody>
      </p:sp>
    </p:spTree>
    <p:extLst>
      <p:ext uri="{BB962C8B-B14F-4D97-AF65-F5344CB8AC3E}">
        <p14:creationId xmlns:p14="http://schemas.microsoft.com/office/powerpoint/2010/main" val="188401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F557-F10C-BD7D-BCCB-6A6953AACE9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6B9DC1F-4BDE-D36B-B3D7-0F30CDFB6D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0C4E02C-048C-3391-3359-470623C2D029}"/>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5" name="Footer Placeholder 4">
            <a:extLst>
              <a:ext uri="{FF2B5EF4-FFF2-40B4-BE49-F238E27FC236}">
                <a16:creationId xmlns:a16="http://schemas.microsoft.com/office/drawing/2014/main" id="{FB9C9675-7EA6-FE58-565D-4B621BB9C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8C1A0-1CBE-11FB-F569-7109CF5CE65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6827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D32D-B8E6-F531-4149-80F4DEDCFDE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D05302-CBE4-246F-1782-B387CC51F7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BE4351-5AAE-2CCE-84F0-CB8FDFD6DA0E}"/>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5" name="Footer Placeholder 4">
            <a:extLst>
              <a:ext uri="{FF2B5EF4-FFF2-40B4-BE49-F238E27FC236}">
                <a16:creationId xmlns:a16="http://schemas.microsoft.com/office/drawing/2014/main" id="{B3CD411C-1927-5854-1F8F-F4A07C1A8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1512B-64C3-72FD-32A1-B2BA2317866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5575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56CC3-1E56-B621-E733-1D75CB5CAD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85C04F5-724F-C553-CADF-15D8B558FFA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707110-5FCE-BAF2-1AFE-A7AE90E9A122}"/>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5" name="Footer Placeholder 4">
            <a:extLst>
              <a:ext uri="{FF2B5EF4-FFF2-40B4-BE49-F238E27FC236}">
                <a16:creationId xmlns:a16="http://schemas.microsoft.com/office/drawing/2014/main" id="{A83568BD-581C-57F7-2AAE-8E0BBF6B6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67F89-E83A-2117-C616-647156E81C42}"/>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423976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3593-0C65-F19F-1EF0-73E14C3858C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A384ACA-84F7-9154-0D6B-A906F3F8DCF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A31CBC-7787-B0AA-11E6-FB4614DD8FCD}"/>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5" name="Footer Placeholder 4">
            <a:extLst>
              <a:ext uri="{FF2B5EF4-FFF2-40B4-BE49-F238E27FC236}">
                <a16:creationId xmlns:a16="http://schemas.microsoft.com/office/drawing/2014/main" id="{961C1F55-13A1-3A2B-9174-4B8EF26DD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35947A-215F-682A-AE62-BAAD37F12F7E}"/>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90157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E45E-4D2A-231E-DFE1-5B54AD0788A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D1F8C86-78EE-ABCF-1CE5-6C687D5D58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655D0A3-56C3-12A0-BAAD-63B1D6560A8B}"/>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5" name="Footer Placeholder 4">
            <a:extLst>
              <a:ext uri="{FF2B5EF4-FFF2-40B4-BE49-F238E27FC236}">
                <a16:creationId xmlns:a16="http://schemas.microsoft.com/office/drawing/2014/main" id="{3FD4B292-08CB-46CB-BAC2-E48D015AE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F635E-BDE1-5269-31A1-E91AC8EB522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54436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17E11-6A92-9856-9BF5-5BF379B7084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1D877DA-B7B6-45A9-DCC7-3F4E44FF841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487B26-28C2-D69A-0818-62487B8C7F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D6B135-D59D-948E-52E7-FB63FB42D2E7}"/>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6" name="Footer Placeholder 5">
            <a:extLst>
              <a:ext uri="{FF2B5EF4-FFF2-40B4-BE49-F238E27FC236}">
                <a16:creationId xmlns:a16="http://schemas.microsoft.com/office/drawing/2014/main" id="{ACA5A39A-4C04-7EB7-FC10-D335E02FC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7F96C-0C97-983A-CF0B-4969F1F1F73F}"/>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44205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3272-D32E-6426-08A0-03D09CA897A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4814914-A9FA-78CE-EE81-3258F10F3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D80C5DE-C99B-9062-504E-2AF0171FB3E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94C7D0-7E98-AA5E-71D1-95741F95D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80FA07A-399F-19ED-A025-F4AAFED485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AFD33A-6901-9F32-0F50-CAD7056549F9}"/>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8" name="Footer Placeholder 7">
            <a:extLst>
              <a:ext uri="{FF2B5EF4-FFF2-40B4-BE49-F238E27FC236}">
                <a16:creationId xmlns:a16="http://schemas.microsoft.com/office/drawing/2014/main" id="{1534DB56-27DD-B6AC-FBB8-817D0F9D99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D2EC16-D712-0EBA-AF04-E078734D8B0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8523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061A-07C6-EF64-A83B-93DDD1ECDF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DB21BA-5AF7-3D53-37DC-9C9C45B06759}"/>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4" name="Footer Placeholder 3">
            <a:extLst>
              <a:ext uri="{FF2B5EF4-FFF2-40B4-BE49-F238E27FC236}">
                <a16:creationId xmlns:a16="http://schemas.microsoft.com/office/drawing/2014/main" id="{0A8FD51B-6B1B-CD9E-A9C9-79BAAC090A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9079FB-C157-2611-4801-32737B45EEE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35801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2F1DF4-A1C6-6FFF-9E8B-86A99039E5DD}"/>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3" name="Footer Placeholder 2">
            <a:extLst>
              <a:ext uri="{FF2B5EF4-FFF2-40B4-BE49-F238E27FC236}">
                <a16:creationId xmlns:a16="http://schemas.microsoft.com/office/drawing/2014/main" id="{F73255F7-898A-5C98-0FC7-133A1B74A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B39307-E0CC-3C69-5C5D-DF33B43A44DC}"/>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30960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380DD-F211-898D-F558-344FBDCBCC5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5435AE7-8B4F-CC04-5E57-89AE608F38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FD24E56-9517-46B9-E643-02524DCE2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53E8487-76B0-03AD-8F13-B624D6E425AA}"/>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6" name="Footer Placeholder 5">
            <a:extLst>
              <a:ext uri="{FF2B5EF4-FFF2-40B4-BE49-F238E27FC236}">
                <a16:creationId xmlns:a16="http://schemas.microsoft.com/office/drawing/2014/main" id="{670A48FF-9432-4B06-E095-F71B694275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420C1-6F99-B8AD-B056-51B4639C9A41}"/>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165283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D6EDF-4662-1548-CD56-5DA357FBC9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E78CFA-089C-F3EF-4765-1FF7037A7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84F8D3-F6CF-D620-A73E-20BEEBD14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768EA81-C811-524B-BAA1-32CA64964F33}"/>
              </a:ext>
            </a:extLst>
          </p:cNvPr>
          <p:cNvSpPr>
            <a:spLocks noGrp="1"/>
          </p:cNvSpPr>
          <p:nvPr>
            <p:ph type="dt" sz="half" idx="10"/>
          </p:nvPr>
        </p:nvSpPr>
        <p:spPr/>
        <p:txBody>
          <a:bodyPr/>
          <a:lstStyle/>
          <a:p>
            <a:fld id="{E3D84C4D-C799-E948-987B-FE3A993E5029}" type="datetimeFigureOut">
              <a:rPr lang="en-US" smtClean="0"/>
              <a:t>10/17/2023</a:t>
            </a:fld>
            <a:endParaRPr lang="en-US"/>
          </a:p>
        </p:txBody>
      </p:sp>
      <p:sp>
        <p:nvSpPr>
          <p:cNvPr id="6" name="Footer Placeholder 5">
            <a:extLst>
              <a:ext uri="{FF2B5EF4-FFF2-40B4-BE49-F238E27FC236}">
                <a16:creationId xmlns:a16="http://schemas.microsoft.com/office/drawing/2014/main" id="{6B0CC56B-CA85-D1CF-4279-9FC64C0A0E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F44CA-9B15-3CD3-7C00-4288A05FC604}"/>
              </a:ext>
            </a:extLst>
          </p:cNvPr>
          <p:cNvSpPr>
            <a:spLocks noGrp="1"/>
          </p:cNvSpPr>
          <p:nvPr>
            <p:ph type="sldNum" sz="quarter" idx="12"/>
          </p:nvPr>
        </p:nvSpPr>
        <p:spPr/>
        <p:txBody>
          <a:bodyPr/>
          <a:lstStyle/>
          <a:p>
            <a:fld id="{CE5B16FA-D746-9047-90DE-B088ABC02AC3}" type="slidenum">
              <a:rPr lang="en-US" smtClean="0"/>
              <a:t>‹#›</a:t>
            </a:fld>
            <a:endParaRPr lang="en-US"/>
          </a:p>
        </p:txBody>
      </p:sp>
    </p:spTree>
    <p:extLst>
      <p:ext uri="{BB962C8B-B14F-4D97-AF65-F5344CB8AC3E}">
        <p14:creationId xmlns:p14="http://schemas.microsoft.com/office/powerpoint/2010/main" val="284793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B9C53-19F3-25D6-ED87-D8256E589D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F6F7C0-71E6-D16F-DDAA-AF1B91CB7F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974487-2597-B6B3-265D-4896FA3F6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84C4D-C799-E948-987B-FE3A993E5029}" type="datetimeFigureOut">
              <a:rPr lang="en-US" smtClean="0"/>
              <a:t>10/17/2023</a:t>
            </a:fld>
            <a:endParaRPr lang="en-US"/>
          </a:p>
        </p:txBody>
      </p:sp>
      <p:sp>
        <p:nvSpPr>
          <p:cNvPr id="5" name="Footer Placeholder 4">
            <a:extLst>
              <a:ext uri="{FF2B5EF4-FFF2-40B4-BE49-F238E27FC236}">
                <a16:creationId xmlns:a16="http://schemas.microsoft.com/office/drawing/2014/main" id="{FD167374-8220-DF7B-1D9C-643C7CECA5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398140-000C-5978-EA88-6E3272378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B16FA-D746-9047-90DE-B088ABC02AC3}" type="slidenum">
              <a:rPr lang="en-US" smtClean="0"/>
              <a:t>‹#›</a:t>
            </a:fld>
            <a:endParaRPr lang="en-US"/>
          </a:p>
        </p:txBody>
      </p:sp>
    </p:spTree>
    <p:extLst>
      <p:ext uri="{BB962C8B-B14F-4D97-AF65-F5344CB8AC3E}">
        <p14:creationId xmlns:p14="http://schemas.microsoft.com/office/powerpoint/2010/main" val="1796785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up of a building&#10;&#10;Description automatically generated">
            <a:extLst>
              <a:ext uri="{FF2B5EF4-FFF2-40B4-BE49-F238E27FC236}">
                <a16:creationId xmlns:a16="http://schemas.microsoft.com/office/drawing/2014/main" id="{150B0CD2-8EA4-97D5-06E6-0644CA840DC9}"/>
              </a:ext>
            </a:extLst>
          </p:cNvPr>
          <p:cNvPicPr>
            <a:picLocks noChangeAspect="1"/>
          </p:cNvPicPr>
          <p:nvPr/>
        </p:nvPicPr>
        <p:blipFill>
          <a:blip r:embed="rId3"/>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C89D25B1-F2F6-F63B-2DF9-F1EFEEAE5C64}"/>
              </a:ext>
            </a:extLst>
          </p:cNvPr>
          <p:cNvSpPr txBox="1"/>
          <p:nvPr/>
        </p:nvSpPr>
        <p:spPr>
          <a:xfrm>
            <a:off x="749560" y="3487709"/>
            <a:ext cx="5194040" cy="1980029"/>
          </a:xfrm>
          <a:prstGeom prst="rect">
            <a:avLst/>
          </a:prstGeom>
          <a:noFill/>
        </p:spPr>
        <p:txBody>
          <a:bodyPr wrap="square" rtlCol="0">
            <a:spAutoFit/>
          </a:bodyPr>
          <a:lstStyle/>
          <a:p>
            <a:r>
              <a:rPr lang="en-AU" sz="4600" b="1"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Principles and approaches for managing moisture in Australian residential steel roof systems </a:t>
            </a:r>
          </a:p>
        </p:txBody>
      </p:sp>
      <p:sp>
        <p:nvSpPr>
          <p:cNvPr id="3" name="TextBox 2">
            <a:extLst>
              <a:ext uri="{FF2B5EF4-FFF2-40B4-BE49-F238E27FC236}">
                <a16:creationId xmlns:a16="http://schemas.microsoft.com/office/drawing/2014/main" id="{75916CCE-7FFD-4893-474C-BE6607F3C984}"/>
              </a:ext>
            </a:extLst>
          </p:cNvPr>
          <p:cNvSpPr txBox="1"/>
          <p:nvPr/>
        </p:nvSpPr>
        <p:spPr>
          <a:xfrm>
            <a:off x="778834" y="943246"/>
            <a:ext cx="8952995" cy="2616101"/>
          </a:xfrm>
          <a:prstGeom prst="rect">
            <a:avLst/>
          </a:prstGeom>
          <a:noFill/>
        </p:spPr>
        <p:txBody>
          <a:bodyPr wrap="square" rtlCol="0">
            <a:spAutoFit/>
          </a:bodyPr>
          <a:lstStyle/>
          <a:p>
            <a:r>
              <a:rPr lang="en-AU" sz="82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Condensation Management for</a:t>
            </a:r>
          </a:p>
          <a:p>
            <a:r>
              <a:rPr lang="en-AU" sz="82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steel roofing </a:t>
            </a:r>
            <a:endParaRPr lang="en-GB" sz="82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4" name="Picture 3" descr="A logo for a company&#10;&#10;Description automatically generated">
            <a:extLst>
              <a:ext uri="{FF2B5EF4-FFF2-40B4-BE49-F238E27FC236}">
                <a16:creationId xmlns:a16="http://schemas.microsoft.com/office/drawing/2014/main" id="{6B3D6C69-F888-2747-D4F0-E676A9C7F338}"/>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053885709"/>
      </p:ext>
    </p:extLst>
  </p:cSld>
  <p:clrMapOvr>
    <a:masterClrMapping/>
  </p:clrMapOvr>
  <mc:AlternateContent xmlns:mc="http://schemas.openxmlformats.org/markup-compatibility/2006" xmlns:p14="http://schemas.microsoft.com/office/powerpoint/2010/main">
    <mc:Choice Requires="p14">
      <p:transition spd="med" p14:dur="700" advTm="22407">
        <p:fade/>
      </p:transition>
    </mc:Choice>
    <mc:Fallback xmlns="">
      <p:transition spd="med" advTm="22407">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background with a blue and black logo&#10;&#10;Description automatically generated">
            <a:extLst>
              <a:ext uri="{FF2B5EF4-FFF2-40B4-BE49-F238E27FC236}">
                <a16:creationId xmlns:a16="http://schemas.microsoft.com/office/drawing/2014/main" id="{07389F75-97BD-55AB-BF8F-95A59CDBA953}"/>
              </a:ext>
            </a:extLst>
          </p:cNvPr>
          <p:cNvPicPr>
            <a:picLocks noChangeAspect="1"/>
          </p:cNvPicPr>
          <p:nvPr/>
        </p:nvPicPr>
        <p:blipFill>
          <a:blip r:embed="rId3"/>
          <a:stretch>
            <a:fillRect/>
          </a:stretch>
        </p:blipFill>
        <p:spPr>
          <a:xfrm>
            <a:off x="0" y="0"/>
            <a:ext cx="12191999" cy="6858000"/>
          </a:xfrm>
          <a:prstGeom prst="rect">
            <a:avLst/>
          </a:prstGeom>
        </p:spPr>
      </p:pic>
      <p:pic>
        <p:nvPicPr>
          <p:cNvPr id="5" name="Picture 4" descr="Diagram of a roof with a ventilator and a ventilator&#10;&#10;Description automatically generated">
            <a:extLst>
              <a:ext uri="{FF2B5EF4-FFF2-40B4-BE49-F238E27FC236}">
                <a16:creationId xmlns:a16="http://schemas.microsoft.com/office/drawing/2014/main" id="{840704FE-850F-4393-BD19-9E75825E21DC}"/>
              </a:ext>
            </a:extLst>
          </p:cNvPr>
          <p:cNvPicPr>
            <a:picLocks noChangeAspect="1"/>
          </p:cNvPicPr>
          <p:nvPr/>
        </p:nvPicPr>
        <p:blipFill>
          <a:blip r:embed="rId4"/>
          <a:stretch>
            <a:fillRect/>
          </a:stretch>
        </p:blipFill>
        <p:spPr>
          <a:xfrm>
            <a:off x="6258251" y="2263965"/>
            <a:ext cx="4754055" cy="3342974"/>
          </a:xfrm>
          <a:prstGeom prst="rect">
            <a:avLst/>
          </a:prstGeom>
        </p:spPr>
      </p:pic>
      <p:pic>
        <p:nvPicPr>
          <p:cNvPr id="7" name="Picture 6" descr="Diagram of a roof with a roof ventilator&#10;&#10;Description automatically generated">
            <a:extLst>
              <a:ext uri="{FF2B5EF4-FFF2-40B4-BE49-F238E27FC236}">
                <a16:creationId xmlns:a16="http://schemas.microsoft.com/office/drawing/2014/main" id="{E3A4655E-4FAD-8AD0-984F-ED12DEF58E8C}"/>
              </a:ext>
            </a:extLst>
          </p:cNvPr>
          <p:cNvPicPr>
            <a:picLocks noChangeAspect="1"/>
          </p:cNvPicPr>
          <p:nvPr/>
        </p:nvPicPr>
        <p:blipFill>
          <a:blip r:embed="rId5"/>
          <a:stretch>
            <a:fillRect/>
          </a:stretch>
        </p:blipFill>
        <p:spPr>
          <a:xfrm>
            <a:off x="1085636" y="2367096"/>
            <a:ext cx="4896228" cy="3342974"/>
          </a:xfrm>
          <a:prstGeom prst="rect">
            <a:avLst/>
          </a:prstGeom>
        </p:spPr>
      </p:pic>
      <p:sp>
        <p:nvSpPr>
          <p:cNvPr id="2" name="TextBox 1">
            <a:extLst>
              <a:ext uri="{FF2B5EF4-FFF2-40B4-BE49-F238E27FC236}">
                <a16:creationId xmlns:a16="http://schemas.microsoft.com/office/drawing/2014/main" id="{3905B005-81AB-F635-88AF-9C6FEB10C20B}"/>
              </a:ext>
            </a:extLst>
          </p:cNvPr>
          <p:cNvSpPr txBox="1"/>
          <p:nvPr/>
        </p:nvSpPr>
        <p:spPr>
          <a:xfrm>
            <a:off x="778834" y="849117"/>
            <a:ext cx="10327530" cy="913070"/>
          </a:xfrm>
          <a:prstGeom prst="rect">
            <a:avLst/>
          </a:prstGeom>
          <a:noFill/>
        </p:spPr>
        <p:txBody>
          <a:bodyPr wrap="square" rtlCol="0">
            <a:spAutoFit/>
          </a:bodyPr>
          <a:lstStyle/>
          <a:p>
            <a:r>
              <a:rPr lang="en-AU" sz="40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Where Roof Insulation or Sarking is Applied Consideration of Roof Ventilation is Needed</a:t>
            </a:r>
          </a:p>
        </p:txBody>
      </p:sp>
      <p:sp>
        <p:nvSpPr>
          <p:cNvPr id="13" name="TextBox 12">
            <a:extLst>
              <a:ext uri="{FF2B5EF4-FFF2-40B4-BE49-F238E27FC236}">
                <a16:creationId xmlns:a16="http://schemas.microsoft.com/office/drawing/2014/main" id="{8A5231C3-13F0-CD51-C0FB-46429EE59878}"/>
              </a:ext>
            </a:extLst>
          </p:cNvPr>
          <p:cNvSpPr txBox="1"/>
          <p:nvPr/>
        </p:nvSpPr>
        <p:spPr>
          <a:xfrm>
            <a:off x="790709" y="1828971"/>
            <a:ext cx="5779314" cy="1723549"/>
          </a:xfrm>
          <a:prstGeom prst="rect">
            <a:avLst/>
          </a:prstGeom>
          <a:noFill/>
        </p:spPr>
        <p:txBody>
          <a:bodyPr wrap="square" rtlCol="0">
            <a:spAutoFit/>
          </a:bodyPr>
          <a:lstStyle/>
          <a:p>
            <a:r>
              <a:rPr lang="en-AU" sz="1600" b="1" dirty="0">
                <a:solidFill>
                  <a:srgbClr val="00477F"/>
                </a:solidFill>
                <a:latin typeface="Lato Black" panose="020F0502020204030203" pitchFamily="34" charset="0"/>
                <a:ea typeface="Lato Black" panose="020F0502020204030203" pitchFamily="34" charset="0"/>
                <a:cs typeface="Lato Black" panose="020F0502020204030203" pitchFamily="34" charset="0"/>
              </a:rPr>
              <a:t>CORRUGATED SHEET STEEL ROOF</a:t>
            </a:r>
          </a:p>
          <a:p>
            <a:pPr marL="0" indent="0">
              <a:buNone/>
            </a:pPr>
            <a:endParaRPr lang="en-AU" sz="1000" b="1" dirty="0"/>
          </a:p>
          <a:p>
            <a:pPr marL="0" indent="0">
              <a:buNone/>
            </a:pPr>
            <a:r>
              <a:rPr lang="en-AU" sz="1000" b="1" dirty="0"/>
              <a:t>With ROOF INSULATION (VAPOUR BARRIER)</a:t>
            </a:r>
          </a:p>
          <a:p>
            <a:pPr marL="171450" indent="-171450">
              <a:buFont typeface="Arial" panose="020B0604020202020204" pitchFamily="34" charset="0"/>
              <a:buChar char="•"/>
            </a:pPr>
            <a:r>
              <a:rPr lang="en-AU" sz="1000" dirty="0"/>
              <a:t>Thermal and Condensation control</a:t>
            </a:r>
          </a:p>
          <a:p>
            <a:pPr marL="171450" indent="-171450">
              <a:buFont typeface="Arial" panose="020B0604020202020204" pitchFamily="34" charset="0"/>
              <a:buChar char="•"/>
            </a:pPr>
            <a:r>
              <a:rPr lang="en-AU" sz="1000" dirty="0"/>
              <a:t>EAVE Ventilation Requirement</a:t>
            </a:r>
          </a:p>
          <a:p>
            <a:endParaRPr lang="en-AU" sz="1000" dirty="0"/>
          </a:p>
          <a:p>
            <a:pPr marL="0" indent="0">
              <a:buNone/>
            </a:pPr>
            <a:r>
              <a:rPr lang="en-AU" sz="1000" b="1" dirty="0"/>
              <a:t>With SARKING</a:t>
            </a:r>
          </a:p>
          <a:p>
            <a:pPr marL="285750" indent="-285750">
              <a:buFont typeface="Arial" panose="020B0604020202020204" pitchFamily="34" charset="0"/>
              <a:buChar char="•"/>
            </a:pPr>
            <a:r>
              <a:rPr lang="en-AU" sz="1000" dirty="0"/>
              <a:t>Water control</a:t>
            </a:r>
          </a:p>
          <a:p>
            <a:pPr marL="285750" indent="-285750">
              <a:buFont typeface="Arial" panose="020B0604020202020204" pitchFamily="34" charset="0"/>
              <a:buChar char="•"/>
            </a:pPr>
            <a:r>
              <a:rPr lang="en-AU" sz="1000" dirty="0"/>
              <a:t>EAVE Ventilation Requirement</a:t>
            </a:r>
          </a:p>
          <a:p>
            <a:endParaRPr lang="en-AU" sz="1000" dirty="0"/>
          </a:p>
        </p:txBody>
      </p:sp>
      <p:sp>
        <p:nvSpPr>
          <p:cNvPr id="14" name="TextBox 13">
            <a:extLst>
              <a:ext uri="{FF2B5EF4-FFF2-40B4-BE49-F238E27FC236}">
                <a16:creationId xmlns:a16="http://schemas.microsoft.com/office/drawing/2014/main" id="{DB6008A2-F8DE-B776-E08B-5AFD67AC4D69}"/>
              </a:ext>
            </a:extLst>
          </p:cNvPr>
          <p:cNvSpPr txBox="1"/>
          <p:nvPr/>
        </p:nvSpPr>
        <p:spPr>
          <a:xfrm>
            <a:off x="6826533" y="1828971"/>
            <a:ext cx="1501040" cy="1261884"/>
          </a:xfrm>
          <a:prstGeom prst="rect">
            <a:avLst/>
          </a:prstGeom>
          <a:noFill/>
        </p:spPr>
        <p:txBody>
          <a:bodyPr wrap="square" rtlCol="0">
            <a:spAutoFit/>
          </a:bodyPr>
          <a:lstStyle/>
          <a:p>
            <a:r>
              <a:rPr lang="en-AU" sz="1600" dirty="0">
                <a:solidFill>
                  <a:srgbClr val="00477F"/>
                </a:solidFill>
                <a:latin typeface="Lato Black" panose="020F0502020204030203" pitchFamily="34" charset="0"/>
                <a:ea typeface="Lato Black" panose="020F0502020204030203" pitchFamily="34" charset="0"/>
                <a:cs typeface="Lato Black" panose="020F0502020204030203" pitchFamily="34" charset="0"/>
              </a:rPr>
              <a:t>TILED ROOF</a:t>
            </a:r>
          </a:p>
          <a:p>
            <a:pPr marL="0" indent="0">
              <a:buFont typeface="Arial" panose="020B0604020202020204" pitchFamily="34" charset="0"/>
              <a:buNone/>
            </a:pPr>
            <a:endParaRPr lang="en-AU" sz="1000" b="1" dirty="0"/>
          </a:p>
          <a:p>
            <a:pPr marL="0" indent="0">
              <a:buFont typeface="Arial" panose="020B0604020202020204" pitchFamily="34" charset="0"/>
              <a:buNone/>
            </a:pPr>
            <a:r>
              <a:rPr lang="en-AU" sz="1000" b="1" dirty="0"/>
              <a:t>With SARKING</a:t>
            </a:r>
          </a:p>
          <a:p>
            <a:pPr marL="171450" indent="-171450">
              <a:buFont typeface="Arial" panose="020B0604020202020204" pitchFamily="34" charset="0"/>
              <a:buChar char="•"/>
            </a:pPr>
            <a:r>
              <a:rPr lang="en-AU" sz="1000" dirty="0"/>
              <a:t>Water control</a:t>
            </a:r>
          </a:p>
          <a:p>
            <a:pPr marL="171450" indent="-171450">
              <a:buFont typeface="Arial" panose="020B0604020202020204" pitchFamily="34" charset="0"/>
              <a:buChar char="•"/>
            </a:pPr>
            <a:r>
              <a:rPr lang="en-AU" sz="1000" dirty="0"/>
              <a:t>EAVE and RIDGE Ventilation Requirements</a:t>
            </a:r>
          </a:p>
        </p:txBody>
      </p:sp>
      <p:pic>
        <p:nvPicPr>
          <p:cNvPr id="3" name="Picture 2" descr="A logo for a company&#10;&#10;Description automatically generated">
            <a:extLst>
              <a:ext uri="{FF2B5EF4-FFF2-40B4-BE49-F238E27FC236}">
                <a16:creationId xmlns:a16="http://schemas.microsoft.com/office/drawing/2014/main" id="{B9AF0BC6-2353-9F41-C30E-222BD41A3DF9}"/>
              </a:ext>
            </a:extLst>
          </p:cNvPr>
          <p:cNvPicPr>
            <a:picLocks noChangeAspect="1"/>
          </p:cNvPicPr>
          <p:nvPr/>
        </p:nvPicPr>
        <p:blipFill>
          <a:blip r:embed="rId6"/>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336355420"/>
      </p:ext>
    </p:extLst>
  </p:cSld>
  <p:clrMapOvr>
    <a:masterClrMapping/>
  </p:clrMapOvr>
  <mc:AlternateContent xmlns:mc="http://schemas.openxmlformats.org/markup-compatibility/2006" xmlns:p14="http://schemas.microsoft.com/office/powerpoint/2010/main">
    <mc:Choice Requires="p14">
      <p:transition spd="med" p14:dur="700" advTm="30818">
        <p:fade/>
      </p:transition>
    </mc:Choice>
    <mc:Fallback xmlns="">
      <p:transition spd="med" advTm="30818">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white background with a blue and black logo&#10;&#10;Description automatically generated">
            <a:extLst>
              <a:ext uri="{FF2B5EF4-FFF2-40B4-BE49-F238E27FC236}">
                <a16:creationId xmlns:a16="http://schemas.microsoft.com/office/drawing/2014/main" id="{126979C3-66B1-CE57-0E25-CE5CDEC63B7D}"/>
              </a:ext>
            </a:extLst>
          </p:cNvPr>
          <p:cNvPicPr>
            <a:picLocks noChangeAspect="1"/>
          </p:cNvPicPr>
          <p:nvPr/>
        </p:nvPicPr>
        <p:blipFill>
          <a:blip r:embed="rId3"/>
          <a:stretch>
            <a:fillRect/>
          </a:stretch>
        </p:blipFill>
        <p:spPr>
          <a:xfrm>
            <a:off x="0" y="0"/>
            <a:ext cx="12191999" cy="6858000"/>
          </a:xfrm>
          <a:prstGeom prst="rect">
            <a:avLst/>
          </a:prstGeom>
        </p:spPr>
      </p:pic>
      <p:sp>
        <p:nvSpPr>
          <p:cNvPr id="12" name="TextBox 11">
            <a:extLst>
              <a:ext uri="{FF2B5EF4-FFF2-40B4-BE49-F238E27FC236}">
                <a16:creationId xmlns:a16="http://schemas.microsoft.com/office/drawing/2014/main" id="{DBAE1467-33F8-DBAA-D109-A51A1406996D}"/>
              </a:ext>
            </a:extLst>
          </p:cNvPr>
          <p:cNvSpPr txBox="1"/>
          <p:nvPr/>
        </p:nvSpPr>
        <p:spPr>
          <a:xfrm>
            <a:off x="778833" y="943246"/>
            <a:ext cx="12692618" cy="625812"/>
          </a:xfrm>
          <a:prstGeom prst="rect">
            <a:avLst/>
          </a:prstGeom>
          <a:noFill/>
        </p:spPr>
        <p:txBody>
          <a:bodyPr wrap="square" rtlCol="0">
            <a:spAutoFit/>
          </a:bodyPr>
          <a:lstStyle/>
          <a:p>
            <a:r>
              <a:rPr lang="en-AU" sz="52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CASE STUDIES of How Steel Roofs Perform</a:t>
            </a:r>
          </a:p>
        </p:txBody>
      </p:sp>
      <p:sp>
        <p:nvSpPr>
          <p:cNvPr id="13" name="TextBox 12">
            <a:extLst>
              <a:ext uri="{FF2B5EF4-FFF2-40B4-BE49-F238E27FC236}">
                <a16:creationId xmlns:a16="http://schemas.microsoft.com/office/drawing/2014/main" id="{B54AE9A7-2E66-B313-512F-C254D42A1143}"/>
              </a:ext>
            </a:extLst>
          </p:cNvPr>
          <p:cNvSpPr txBox="1"/>
          <p:nvPr/>
        </p:nvSpPr>
        <p:spPr>
          <a:xfrm>
            <a:off x="790709" y="1605177"/>
            <a:ext cx="10937003" cy="420628"/>
          </a:xfrm>
          <a:prstGeom prst="rect">
            <a:avLst/>
          </a:prstGeom>
          <a:noFill/>
        </p:spPr>
        <p:txBody>
          <a:bodyPr wrap="square" rtlCol="0">
            <a:spAutoFit/>
          </a:bodyPr>
          <a:lstStyle/>
          <a:p>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Providing the construction industry with clarity and confidence </a:t>
            </a:r>
          </a:p>
        </p:txBody>
      </p:sp>
      <p:sp>
        <p:nvSpPr>
          <p:cNvPr id="14" name="TextBox 13">
            <a:extLst>
              <a:ext uri="{FF2B5EF4-FFF2-40B4-BE49-F238E27FC236}">
                <a16:creationId xmlns:a16="http://schemas.microsoft.com/office/drawing/2014/main" id="{BC1D177D-6A3C-9D77-8538-F0F0633F8003}"/>
              </a:ext>
            </a:extLst>
          </p:cNvPr>
          <p:cNvSpPr txBox="1"/>
          <p:nvPr/>
        </p:nvSpPr>
        <p:spPr>
          <a:xfrm>
            <a:off x="6547802" y="1952715"/>
            <a:ext cx="4951229" cy="597087"/>
          </a:xfrm>
          <a:prstGeom prst="rect">
            <a:avLst/>
          </a:prstGeom>
          <a:noFill/>
        </p:spPr>
        <p:txBody>
          <a:bodyPr wrap="square" rtlCol="0">
            <a:spAutoFit/>
          </a:bodyPr>
          <a:lstStyle/>
          <a:p>
            <a:pPr>
              <a:lnSpc>
                <a:spcPct val="120000"/>
              </a:lnSpc>
              <a:spcBef>
                <a:spcPts val="0"/>
              </a:spcBef>
            </a:pPr>
            <a:r>
              <a:rPr lang="en-AU" sz="1400" dirty="0">
                <a:latin typeface="Lato" panose="020F0502020204030203" pitchFamily="34" charset="77"/>
              </a:rPr>
              <a:t>DRYING CYCLE is greater than WETTING CYCLES</a:t>
            </a:r>
          </a:p>
          <a:p>
            <a:r>
              <a:rPr lang="en-AU" sz="1600" dirty="0">
                <a:solidFill>
                  <a:srgbClr val="000000"/>
                </a:solidFill>
                <a:latin typeface="Lato" panose="020F0502020204030203" pitchFamily="34" charset="0"/>
                <a:ea typeface="Lato" panose="020F0502020204030203" pitchFamily="34" charset="0"/>
                <a:cs typeface="Lato" panose="020F0502020204030203" pitchFamily="34" charset="0"/>
              </a:rPr>
              <a:t> </a:t>
            </a:r>
          </a:p>
        </p:txBody>
      </p:sp>
      <p:grpSp>
        <p:nvGrpSpPr>
          <p:cNvPr id="2" name="Group 1">
            <a:extLst>
              <a:ext uri="{FF2B5EF4-FFF2-40B4-BE49-F238E27FC236}">
                <a16:creationId xmlns:a16="http://schemas.microsoft.com/office/drawing/2014/main" id="{96115D12-2A5D-3A43-41D4-9367711E3C6E}"/>
              </a:ext>
            </a:extLst>
          </p:cNvPr>
          <p:cNvGrpSpPr/>
          <p:nvPr/>
        </p:nvGrpSpPr>
        <p:grpSpPr>
          <a:xfrm>
            <a:off x="889196" y="2082809"/>
            <a:ext cx="2358740" cy="3232019"/>
            <a:chOff x="1042883" y="1417500"/>
            <a:chExt cx="2203544" cy="2246625"/>
          </a:xfrm>
        </p:grpSpPr>
        <p:pic>
          <p:nvPicPr>
            <p:cNvPr id="3" name="Picture 2">
              <a:extLst>
                <a:ext uri="{FF2B5EF4-FFF2-40B4-BE49-F238E27FC236}">
                  <a16:creationId xmlns:a16="http://schemas.microsoft.com/office/drawing/2014/main" id="{34DF059F-6A12-6BDF-44D9-C50BB04E4C1F}"/>
                </a:ext>
              </a:extLst>
            </p:cNvPr>
            <p:cNvPicPr>
              <a:picLocks noChangeAspect="1"/>
            </p:cNvPicPr>
            <p:nvPr/>
          </p:nvPicPr>
          <p:blipFill rotWithShape="1">
            <a:blip r:embed="rId4">
              <a:extLst>
                <a:ext uri="{28A0092B-C50C-407E-A947-70E740481C1C}">
                  <a14:useLocalDpi xmlns:a14="http://schemas.microsoft.com/office/drawing/2010/main" val="0"/>
                </a:ext>
              </a:extLst>
            </a:blip>
            <a:srcRect r="41317" b="10256"/>
            <a:stretch/>
          </p:blipFill>
          <p:spPr>
            <a:xfrm>
              <a:off x="1042883" y="1417500"/>
              <a:ext cx="2203544" cy="2246625"/>
            </a:xfrm>
            <a:prstGeom prst="rect">
              <a:avLst/>
            </a:prstGeom>
          </p:spPr>
        </p:pic>
        <p:sp>
          <p:nvSpPr>
            <p:cNvPr id="4" name="TextBox 3">
              <a:extLst>
                <a:ext uri="{FF2B5EF4-FFF2-40B4-BE49-F238E27FC236}">
                  <a16:creationId xmlns:a16="http://schemas.microsoft.com/office/drawing/2014/main" id="{CC7027EB-70B6-A673-26D7-9E7B3496E93A}"/>
                </a:ext>
              </a:extLst>
            </p:cNvPr>
            <p:cNvSpPr txBox="1"/>
            <p:nvPr/>
          </p:nvSpPr>
          <p:spPr>
            <a:xfrm>
              <a:off x="1473654" y="3296916"/>
              <a:ext cx="1504645" cy="235334"/>
            </a:xfrm>
            <a:prstGeom prst="rect">
              <a:avLst/>
            </a:prstGeom>
            <a:noFill/>
          </p:spPr>
          <p:txBody>
            <a:bodyPr wrap="square" rtlCol="0">
              <a:spAutoFit/>
            </a:bodyPr>
            <a:lstStyle/>
            <a:p>
              <a:r>
                <a:rPr lang="en-AU" sz="1600" dirty="0">
                  <a:solidFill>
                    <a:schemeClr val="bg1"/>
                  </a:solidFill>
                  <a:latin typeface="Lato" panose="020F0502020204030203" pitchFamily="34" charset="0"/>
                  <a:ea typeface="Lato" panose="020F0502020204030203" pitchFamily="34" charset="0"/>
                  <a:cs typeface="Lato" panose="020F0502020204030203" pitchFamily="34" charset="0"/>
                </a:rPr>
                <a:t>TOP SURFACE</a:t>
              </a:r>
            </a:p>
          </p:txBody>
        </p:sp>
      </p:grpSp>
      <p:grpSp>
        <p:nvGrpSpPr>
          <p:cNvPr id="5" name="Group 4">
            <a:extLst>
              <a:ext uri="{FF2B5EF4-FFF2-40B4-BE49-F238E27FC236}">
                <a16:creationId xmlns:a16="http://schemas.microsoft.com/office/drawing/2014/main" id="{0A4CDF4B-DED6-8522-29A4-2F9354886698}"/>
              </a:ext>
            </a:extLst>
          </p:cNvPr>
          <p:cNvGrpSpPr/>
          <p:nvPr/>
        </p:nvGrpSpPr>
        <p:grpSpPr>
          <a:xfrm>
            <a:off x="3338799" y="2082809"/>
            <a:ext cx="2172414" cy="3232019"/>
            <a:chOff x="1042884" y="4042078"/>
            <a:chExt cx="1916135" cy="2257421"/>
          </a:xfrm>
        </p:grpSpPr>
        <p:pic>
          <p:nvPicPr>
            <p:cNvPr id="7" name="Picture 6">
              <a:extLst>
                <a:ext uri="{FF2B5EF4-FFF2-40B4-BE49-F238E27FC236}">
                  <a16:creationId xmlns:a16="http://schemas.microsoft.com/office/drawing/2014/main" id="{595E9107-5A4A-4CC2-D49C-BF6463C16593}"/>
                </a:ext>
              </a:extLst>
            </p:cNvPr>
            <p:cNvPicPr>
              <a:picLocks noChangeAspect="1"/>
            </p:cNvPicPr>
            <p:nvPr/>
          </p:nvPicPr>
          <p:blipFill rotWithShape="1">
            <a:blip r:embed="rId5">
              <a:extLst>
                <a:ext uri="{28A0092B-C50C-407E-A947-70E740481C1C}">
                  <a14:useLocalDpi xmlns:a14="http://schemas.microsoft.com/office/drawing/2010/main" val="0"/>
                </a:ext>
              </a:extLst>
            </a:blip>
            <a:srcRect r="48971" b="9925"/>
            <a:stretch/>
          </p:blipFill>
          <p:spPr>
            <a:xfrm>
              <a:off x="1042884" y="4042078"/>
              <a:ext cx="1916135" cy="2257421"/>
            </a:xfrm>
            <a:prstGeom prst="rect">
              <a:avLst/>
            </a:prstGeom>
          </p:spPr>
        </p:pic>
        <p:sp>
          <p:nvSpPr>
            <p:cNvPr id="8" name="TextBox 7">
              <a:extLst>
                <a:ext uri="{FF2B5EF4-FFF2-40B4-BE49-F238E27FC236}">
                  <a16:creationId xmlns:a16="http://schemas.microsoft.com/office/drawing/2014/main" id="{D3690D1D-BF50-C24E-6B71-1B79500E0070}"/>
                </a:ext>
              </a:extLst>
            </p:cNvPr>
            <p:cNvSpPr txBox="1"/>
            <p:nvPr/>
          </p:nvSpPr>
          <p:spPr>
            <a:xfrm>
              <a:off x="1197696" y="5930528"/>
              <a:ext cx="1745060" cy="236465"/>
            </a:xfrm>
            <a:prstGeom prst="rect">
              <a:avLst/>
            </a:prstGeom>
            <a:noFill/>
          </p:spPr>
          <p:txBody>
            <a:bodyPr wrap="square" rtlCol="0">
              <a:spAutoFit/>
            </a:bodyPr>
            <a:lstStyle/>
            <a:p>
              <a:r>
                <a:rPr lang="en-AU" sz="1600" dirty="0">
                  <a:latin typeface="Lato" panose="020F0502020204030203" pitchFamily="34" charset="0"/>
                  <a:ea typeface="Lato" panose="020F0502020204030203" pitchFamily="34" charset="0"/>
                  <a:cs typeface="Lato" panose="020F0502020204030203" pitchFamily="34" charset="0"/>
                </a:rPr>
                <a:t>UNDER SURFACE</a:t>
              </a:r>
            </a:p>
          </p:txBody>
        </p:sp>
      </p:grpSp>
      <p:pic>
        <p:nvPicPr>
          <p:cNvPr id="11" name="Picture 10" descr="A graph of a graph of a weather forecast&#10;&#10;Description automatically generated with medium confidence">
            <a:extLst>
              <a:ext uri="{FF2B5EF4-FFF2-40B4-BE49-F238E27FC236}">
                <a16:creationId xmlns:a16="http://schemas.microsoft.com/office/drawing/2014/main" id="{DD59E374-467C-82C1-C443-B45A4C6BD2D1}"/>
              </a:ext>
            </a:extLst>
          </p:cNvPr>
          <p:cNvPicPr>
            <a:picLocks noChangeAspect="1"/>
          </p:cNvPicPr>
          <p:nvPr/>
        </p:nvPicPr>
        <p:blipFill>
          <a:blip r:embed="rId6"/>
          <a:stretch>
            <a:fillRect/>
          </a:stretch>
        </p:blipFill>
        <p:spPr>
          <a:xfrm>
            <a:off x="5741161" y="2452643"/>
            <a:ext cx="5943892" cy="2977678"/>
          </a:xfrm>
          <a:prstGeom prst="rect">
            <a:avLst/>
          </a:prstGeom>
        </p:spPr>
      </p:pic>
      <p:pic>
        <p:nvPicPr>
          <p:cNvPr id="6" name="Picture 5" descr="A logo for a company&#10;&#10;Description automatically generated">
            <a:extLst>
              <a:ext uri="{FF2B5EF4-FFF2-40B4-BE49-F238E27FC236}">
                <a16:creationId xmlns:a16="http://schemas.microsoft.com/office/drawing/2014/main" id="{AE1C72E5-5B78-91F7-514D-794393975C48}"/>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1920899120"/>
      </p:ext>
    </p:extLst>
  </p:cSld>
  <p:clrMapOvr>
    <a:masterClrMapping/>
  </p:clrMapOvr>
  <mc:AlternateContent xmlns:mc="http://schemas.openxmlformats.org/markup-compatibility/2006" xmlns:p14="http://schemas.microsoft.com/office/powerpoint/2010/main">
    <mc:Choice Requires="p14">
      <p:transition spd="med" p14:dur="700" advTm="44445">
        <p:fade/>
      </p:transition>
    </mc:Choice>
    <mc:Fallback xmlns="">
      <p:transition spd="med" advTm="44445">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92B98382-DA95-F953-1D43-354A3DEF2D80}"/>
              </a:ext>
            </a:extLst>
          </p:cNvPr>
          <p:cNvPicPr>
            <a:picLocks noChangeAspect="1"/>
          </p:cNvPicPr>
          <p:nvPr/>
        </p:nvPicPr>
        <p:blipFill>
          <a:blip r:embed="rId3"/>
          <a:stretch>
            <a:fillRect/>
          </a:stretch>
        </p:blipFill>
        <p:spPr>
          <a:xfrm>
            <a:off x="1" y="0"/>
            <a:ext cx="12191998" cy="6858000"/>
          </a:xfrm>
          <a:prstGeom prst="rect">
            <a:avLst/>
          </a:prstGeom>
        </p:spPr>
      </p:pic>
      <p:sp>
        <p:nvSpPr>
          <p:cNvPr id="5" name="TextBox 4">
            <a:extLst>
              <a:ext uri="{FF2B5EF4-FFF2-40B4-BE49-F238E27FC236}">
                <a16:creationId xmlns:a16="http://schemas.microsoft.com/office/drawing/2014/main" id="{0C7E2AA4-3178-EFF8-30E8-98632F751C0A}"/>
              </a:ext>
            </a:extLst>
          </p:cNvPr>
          <p:cNvSpPr txBox="1"/>
          <p:nvPr/>
        </p:nvSpPr>
        <p:spPr>
          <a:xfrm>
            <a:off x="778834" y="943246"/>
            <a:ext cx="6663957" cy="933589"/>
          </a:xfrm>
          <a:prstGeom prst="rect">
            <a:avLst/>
          </a:prstGeom>
          <a:noFill/>
        </p:spPr>
        <p:txBody>
          <a:bodyPr wrap="square" rtlCol="0">
            <a:spAutoFit/>
          </a:bodyPr>
          <a:lstStyle/>
          <a:p>
            <a:r>
              <a:rPr lang="en-GB" sz="82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THANK YOU</a:t>
            </a:r>
          </a:p>
        </p:txBody>
      </p:sp>
      <p:sp>
        <p:nvSpPr>
          <p:cNvPr id="2" name="TextBox 1">
            <a:extLst>
              <a:ext uri="{FF2B5EF4-FFF2-40B4-BE49-F238E27FC236}">
                <a16:creationId xmlns:a16="http://schemas.microsoft.com/office/drawing/2014/main" id="{36C8EF2C-2DBF-C879-FA34-C9D2A0CE602E}"/>
              </a:ext>
            </a:extLst>
          </p:cNvPr>
          <p:cNvSpPr txBox="1"/>
          <p:nvPr/>
        </p:nvSpPr>
        <p:spPr>
          <a:xfrm>
            <a:off x="941992" y="1538281"/>
            <a:ext cx="6663957" cy="338554"/>
          </a:xfrm>
          <a:prstGeom prst="rect">
            <a:avLst/>
          </a:prstGeom>
          <a:noFill/>
        </p:spPr>
        <p:txBody>
          <a:bodyPr wrap="square" rtlCol="0">
            <a:spAutoFit/>
          </a:bodyPr>
          <a:lstStyle/>
          <a:p>
            <a:r>
              <a:rPr lang="en-GB" sz="1600" dirty="0">
                <a:solidFill>
                  <a:srgbClr val="00467E"/>
                </a:solidFill>
                <a:latin typeface="Lato Black" panose="020F0502020204030203" pitchFamily="34" charset="0"/>
                <a:ea typeface="Lato Black" panose="020F0502020204030203" pitchFamily="34" charset="0"/>
                <a:cs typeface="Lato Black" panose="020F0502020204030203" pitchFamily="34" charset="0"/>
              </a:rPr>
              <a:t>enquiries@steel.org.au</a:t>
            </a:r>
            <a:endParaRPr lang="en-GB" sz="1600" b="0" i="0" u="none" strike="noStrike" baseline="30000" dirty="0">
              <a:solidFill>
                <a:srgbClr val="00467E"/>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4" name="Picture 3" descr="A logo for a company&#10;&#10;Description automatically generated">
            <a:extLst>
              <a:ext uri="{FF2B5EF4-FFF2-40B4-BE49-F238E27FC236}">
                <a16:creationId xmlns:a16="http://schemas.microsoft.com/office/drawing/2014/main" id="{079EC939-37E8-51FF-7B9E-9F6F64771CC1}"/>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12626799"/>
      </p:ext>
    </p:extLst>
  </p:cSld>
  <p:clrMapOvr>
    <a:masterClrMapping/>
  </p:clrMapOvr>
  <mc:AlternateContent xmlns:mc="http://schemas.openxmlformats.org/markup-compatibility/2006" xmlns:p14="http://schemas.microsoft.com/office/powerpoint/2010/main">
    <mc:Choice Requires="p14">
      <p:transition spd="med" p14:dur="700" advTm="17533">
        <p:fade/>
      </p:transition>
    </mc:Choice>
    <mc:Fallback xmlns="">
      <p:transition spd="med" advTm="17533">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white background with a blue and black logo&#10;&#10;Description automatically generated">
            <a:extLst>
              <a:ext uri="{FF2B5EF4-FFF2-40B4-BE49-F238E27FC236}">
                <a16:creationId xmlns:a16="http://schemas.microsoft.com/office/drawing/2014/main" id="{814FD302-20E7-358F-1641-0C5C2E73A12B}"/>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F3D4FC6-39F8-0DD6-2217-9012B7CB7439}"/>
              </a:ext>
            </a:extLst>
          </p:cNvPr>
          <p:cNvSpPr txBox="1"/>
          <p:nvPr/>
        </p:nvSpPr>
        <p:spPr>
          <a:xfrm>
            <a:off x="778834" y="943246"/>
            <a:ext cx="5961413" cy="738664"/>
          </a:xfrm>
          <a:prstGeom prst="rect">
            <a:avLst/>
          </a:prstGeom>
          <a:noFill/>
        </p:spPr>
        <p:txBody>
          <a:bodyPr wrap="square" rtlCol="0">
            <a:spAutoFit/>
          </a:bodyPr>
          <a:lstStyle/>
          <a:p>
            <a:r>
              <a:rPr lang="en-GB" sz="6300" b="0" i="0" u="none" strike="noStrike"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DISCLAIMER</a:t>
            </a:r>
          </a:p>
        </p:txBody>
      </p:sp>
      <p:sp>
        <p:nvSpPr>
          <p:cNvPr id="11" name="TextBox 10">
            <a:extLst>
              <a:ext uri="{FF2B5EF4-FFF2-40B4-BE49-F238E27FC236}">
                <a16:creationId xmlns:a16="http://schemas.microsoft.com/office/drawing/2014/main" id="{08F22AE5-D5F8-9F12-5CFC-7B10D2343908}"/>
              </a:ext>
            </a:extLst>
          </p:cNvPr>
          <p:cNvSpPr txBox="1"/>
          <p:nvPr/>
        </p:nvSpPr>
        <p:spPr>
          <a:xfrm>
            <a:off x="790709" y="1651132"/>
            <a:ext cx="9968335" cy="3539430"/>
          </a:xfrm>
          <a:prstGeom prst="rect">
            <a:avLst/>
          </a:prstGeom>
          <a:noFill/>
        </p:spPr>
        <p:txBody>
          <a:bodyPr wrap="square" rtlCol="0">
            <a:spAutoFit/>
          </a:bodyPr>
          <a:lstStyle/>
          <a:p>
            <a:r>
              <a:rPr lang="en-AU" sz="1600" dirty="0">
                <a:effectLst/>
                <a:latin typeface="Lato" panose="020F0502020204030203" pitchFamily="34" charset="0"/>
                <a:ea typeface="Lato" panose="020F0502020204030203" pitchFamily="34" charset="0"/>
                <a:cs typeface="Lato" panose="020F0502020204030203" pitchFamily="34" charset="0"/>
              </a:rPr>
              <a:t>The information presented by the ASI, NASH and BlueScope Steel Limited has been sourced and prepared for general information only and does not in any way constitute recommendations or professional advice to any person for any purpose. While every effort has been made and all reasonable care taken to the information contained is accurate and current, this information should not be used or relied upon for any specific application without investigation and verification as to its accuracy, currency, completeness, suitability and applicability by a competent professional person.</a:t>
            </a:r>
          </a:p>
          <a:p>
            <a:endParaRPr lang="en-AU" sz="1600" dirty="0">
              <a:effectLst/>
              <a:latin typeface="Lato" panose="020F0502020204030203" pitchFamily="34" charset="0"/>
              <a:ea typeface="Lato" panose="020F0502020204030203" pitchFamily="34" charset="0"/>
              <a:cs typeface="Lato" panose="020F0502020204030203" pitchFamily="34" charset="0"/>
            </a:endParaRPr>
          </a:p>
          <a:p>
            <a:r>
              <a:rPr lang="en-AU" sz="1600" dirty="0">
                <a:effectLst/>
                <a:latin typeface="Lato" panose="020F0502020204030203" pitchFamily="34" charset="0"/>
                <a:ea typeface="Lato" panose="020F0502020204030203" pitchFamily="34" charset="0"/>
                <a:cs typeface="Lato" panose="020F0502020204030203" pitchFamily="34" charset="0"/>
              </a:rPr>
              <a:t>The Australian Steel Institute Limited, National Association of Steel Framed Housing Inc. and BlueScope Steel Limited, its officers, employees, consultants and contractors and the authors and editors of the publications contained on this website do not give any warranties or make any representations in relation to the information provided herein and to the extent permitted by law (a) will not be held liable or responsible in any way and (b) expressly disclaim any liability or responsibility for any loss, damage, costs or expenses incurred in connection with this limitation, including loss, damage, costs and expenses incurred as a result of the negligence of the officers, employees, consultants, contractors, authors, editors or publishers.</a:t>
            </a:r>
          </a:p>
        </p:txBody>
      </p:sp>
      <p:pic>
        <p:nvPicPr>
          <p:cNvPr id="2" name="Picture 1" descr="A logo for a company&#10;&#10;Description automatically generated">
            <a:extLst>
              <a:ext uri="{FF2B5EF4-FFF2-40B4-BE49-F238E27FC236}">
                <a16:creationId xmlns:a16="http://schemas.microsoft.com/office/drawing/2014/main" id="{6DF95130-0C64-283F-B100-B6FBF854A3F4}"/>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135443635"/>
      </p:ext>
    </p:extLst>
  </p:cSld>
  <p:clrMapOvr>
    <a:masterClrMapping/>
  </p:clrMapOvr>
  <mc:AlternateContent xmlns:mc="http://schemas.openxmlformats.org/markup-compatibility/2006" xmlns:p14="http://schemas.microsoft.com/office/powerpoint/2010/main">
    <mc:Choice Requires="p14">
      <p:transition spd="med" p14:dur="700" advTm="13142">
        <p:fade/>
      </p:transition>
    </mc:Choice>
    <mc:Fallback xmlns="">
      <p:transition spd="med" advTm="13142">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person's hands holding a poster&#10;&#10;Description automatically generated">
            <a:extLst>
              <a:ext uri="{FF2B5EF4-FFF2-40B4-BE49-F238E27FC236}">
                <a16:creationId xmlns:a16="http://schemas.microsoft.com/office/drawing/2014/main" id="{4B26DDCA-AF36-907F-4D5C-8AB6559572FC}"/>
              </a:ext>
            </a:extLst>
          </p:cNvPr>
          <p:cNvPicPr>
            <a:picLocks noChangeAspect="1"/>
          </p:cNvPicPr>
          <p:nvPr/>
        </p:nvPicPr>
        <p:blipFill>
          <a:blip r:embed="rId3"/>
          <a:stretch>
            <a:fillRect/>
          </a:stretch>
        </p:blipFill>
        <p:spPr>
          <a:xfrm>
            <a:off x="-16798" y="0"/>
            <a:ext cx="12208797" cy="6858000"/>
          </a:xfrm>
          <a:prstGeom prst="rect">
            <a:avLst/>
          </a:prstGeom>
        </p:spPr>
      </p:pic>
      <p:sp>
        <p:nvSpPr>
          <p:cNvPr id="6" name="TextBox 5">
            <a:extLst>
              <a:ext uri="{FF2B5EF4-FFF2-40B4-BE49-F238E27FC236}">
                <a16:creationId xmlns:a16="http://schemas.microsoft.com/office/drawing/2014/main" id="{3035266F-AFB0-A3B1-B282-B28E3B25F55E}"/>
              </a:ext>
            </a:extLst>
          </p:cNvPr>
          <p:cNvSpPr txBox="1"/>
          <p:nvPr/>
        </p:nvSpPr>
        <p:spPr>
          <a:xfrm>
            <a:off x="778834" y="943246"/>
            <a:ext cx="8082137" cy="1200329"/>
          </a:xfrm>
          <a:prstGeom prst="rect">
            <a:avLst/>
          </a:prstGeom>
          <a:noFill/>
        </p:spPr>
        <p:txBody>
          <a:bodyPr wrap="square" rtlCol="0">
            <a:spAutoFit/>
          </a:bodyPr>
          <a:lstStyle/>
          <a:p>
            <a:pPr marR="0" algn="l" rtl="0"/>
            <a:r>
              <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Condensation Management Principles in Steel Roofing</a:t>
            </a:r>
          </a:p>
        </p:txBody>
      </p:sp>
      <p:sp>
        <p:nvSpPr>
          <p:cNvPr id="7" name="TextBox 6">
            <a:extLst>
              <a:ext uri="{FF2B5EF4-FFF2-40B4-BE49-F238E27FC236}">
                <a16:creationId xmlns:a16="http://schemas.microsoft.com/office/drawing/2014/main" id="{CBD2BD77-2207-8A99-CEA6-3032632D7044}"/>
              </a:ext>
            </a:extLst>
          </p:cNvPr>
          <p:cNvSpPr txBox="1"/>
          <p:nvPr/>
        </p:nvSpPr>
        <p:spPr>
          <a:xfrm>
            <a:off x="790709" y="2154772"/>
            <a:ext cx="5152214" cy="107721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Steel Roofing is robust and versatile.</a:t>
            </a:r>
            <a:b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br>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There are different approaches available to address condensation risk in roofs.</a:t>
            </a:r>
          </a:p>
        </p:txBody>
      </p:sp>
      <p:sp>
        <p:nvSpPr>
          <p:cNvPr id="11" name="TextBox 10">
            <a:extLst>
              <a:ext uri="{FF2B5EF4-FFF2-40B4-BE49-F238E27FC236}">
                <a16:creationId xmlns:a16="http://schemas.microsoft.com/office/drawing/2014/main" id="{053AB5C0-A120-31FE-CDD0-CFE1ACD6F25B}"/>
              </a:ext>
            </a:extLst>
          </p:cNvPr>
          <p:cNvSpPr txBox="1"/>
          <p:nvPr/>
        </p:nvSpPr>
        <p:spPr>
          <a:xfrm>
            <a:off x="790709" y="3231990"/>
            <a:ext cx="4512811" cy="2573653"/>
          </a:xfrm>
          <a:prstGeom prst="rect">
            <a:avLst/>
          </a:prstGeom>
          <a:noFill/>
        </p:spPr>
        <p:txBody>
          <a:bodyPr wrap="square" rtlCol="0">
            <a:spAutoFit/>
          </a:bodyPr>
          <a:lstStyle/>
          <a:p>
            <a:pPr>
              <a:lnSpc>
                <a:spcPct val="100000"/>
              </a:lnSpc>
              <a:spcBef>
                <a:spcPts val="0"/>
              </a:spcBef>
            </a:pPr>
            <a:r>
              <a:rPr lang="en-AU" sz="1600" dirty="0">
                <a:latin typeface="Lato" panose="020F0502020204030203" pitchFamily="34" charset="77"/>
              </a:rPr>
              <a:t>Inform building practitioners of;</a:t>
            </a:r>
          </a:p>
          <a:p>
            <a:pPr>
              <a:lnSpc>
                <a:spcPct val="100000"/>
              </a:lnSpc>
              <a:spcBef>
                <a:spcPts val="0"/>
              </a:spcBef>
            </a:pPr>
            <a:endParaRPr lang="en-AU" sz="1600"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sz="1600" dirty="0">
                <a:latin typeface="Lato" panose="020F0502020204030203" pitchFamily="34" charset="77"/>
              </a:rPr>
              <a:t>Fundamental principles of water vapour and condensation management in steel roofs.</a:t>
            </a:r>
          </a:p>
          <a:p>
            <a:pPr marL="285750" indent="-285750">
              <a:lnSpc>
                <a:spcPct val="100000"/>
              </a:lnSpc>
              <a:spcBef>
                <a:spcPts val="0"/>
              </a:spcBef>
              <a:buFont typeface="Arial" panose="020B0604020202020204" pitchFamily="34" charset="0"/>
              <a:buChar char="•"/>
            </a:pPr>
            <a:endParaRPr lang="en-AU" sz="1600"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sz="1600" dirty="0">
                <a:latin typeface="Lato" panose="020F0502020204030203" pitchFamily="34" charset="77"/>
              </a:rPr>
              <a:t>Water Vapour and Condensation Management in different steel roof systems.</a:t>
            </a:r>
          </a:p>
          <a:p>
            <a:pPr marL="285750" indent="-285750">
              <a:lnSpc>
                <a:spcPct val="100000"/>
              </a:lnSpc>
              <a:spcBef>
                <a:spcPts val="0"/>
              </a:spcBef>
              <a:buFont typeface="Arial" panose="020B0604020202020204" pitchFamily="34" charset="0"/>
              <a:buChar char="•"/>
            </a:pPr>
            <a:endParaRPr lang="en-AU" sz="1600" dirty="0">
              <a:latin typeface="Lato" panose="020F0502020204030203" pitchFamily="34" charset="77"/>
            </a:endParaRPr>
          </a:p>
          <a:p>
            <a:pPr marL="285750" indent="-285750">
              <a:lnSpc>
                <a:spcPct val="100000"/>
              </a:lnSpc>
              <a:spcBef>
                <a:spcPts val="0"/>
              </a:spcBef>
              <a:buFont typeface="Arial" panose="020B0604020202020204" pitchFamily="34" charset="0"/>
              <a:buChar char="•"/>
            </a:pPr>
            <a:r>
              <a:rPr lang="en-AU" sz="1600" dirty="0">
                <a:latin typeface="Lato" panose="020F0502020204030203" pitchFamily="34" charset="77"/>
              </a:rPr>
              <a:t>Address roof condensation myths</a:t>
            </a: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descr="A logo for a company&#10;&#10;Description automatically generated">
            <a:extLst>
              <a:ext uri="{FF2B5EF4-FFF2-40B4-BE49-F238E27FC236}">
                <a16:creationId xmlns:a16="http://schemas.microsoft.com/office/drawing/2014/main" id="{8787F3D8-D344-A6B8-8C71-9508BD20C3BF}"/>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849515813"/>
      </p:ext>
    </p:extLst>
  </p:cSld>
  <p:clrMapOvr>
    <a:masterClrMapping/>
  </p:clrMapOvr>
  <mc:AlternateContent xmlns:mc="http://schemas.openxmlformats.org/markup-compatibility/2006" xmlns:p14="http://schemas.microsoft.com/office/powerpoint/2010/main">
    <mc:Choice Requires="p14">
      <p:transition spd="med" p14:dur="700" advTm="25216">
        <p:fade/>
      </p:transition>
    </mc:Choice>
    <mc:Fallback xmlns="">
      <p:transition spd="med" advTm="25216">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background with a blue and black logo&#10;&#10;Description automatically generated">
            <a:extLst>
              <a:ext uri="{FF2B5EF4-FFF2-40B4-BE49-F238E27FC236}">
                <a16:creationId xmlns:a16="http://schemas.microsoft.com/office/drawing/2014/main" id="{4127E107-3F78-E299-29D0-EB724C9D4508}"/>
              </a:ext>
            </a:extLst>
          </p:cNvPr>
          <p:cNvPicPr>
            <a:picLocks noChangeAspect="1"/>
          </p:cNvPicPr>
          <p:nvPr/>
        </p:nvPicPr>
        <p:blipFill>
          <a:blip r:embed="rId3"/>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3035266F-AFB0-A3B1-B282-B28E3B25F55E}"/>
              </a:ext>
            </a:extLst>
          </p:cNvPr>
          <p:cNvSpPr txBox="1"/>
          <p:nvPr/>
        </p:nvSpPr>
        <p:spPr>
          <a:xfrm>
            <a:off x="778834" y="943246"/>
            <a:ext cx="10622456" cy="1200329"/>
          </a:xfrm>
          <a:prstGeom prst="rect">
            <a:avLst/>
          </a:prstGeom>
          <a:noFill/>
        </p:spPr>
        <p:txBody>
          <a:bodyPr wrap="square" rtlCol="0">
            <a:spAutoFit/>
          </a:bodyPr>
          <a:lstStyle/>
          <a:p>
            <a:pPr marR="0" algn="l" rtl="0"/>
            <a:r>
              <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WHAT IS CONDENSATION AND WHEN IS IT A PROBLEM?</a:t>
            </a:r>
            <a:endParaRPr lang="en-AU" sz="60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 name="TextBox 6">
            <a:extLst>
              <a:ext uri="{FF2B5EF4-FFF2-40B4-BE49-F238E27FC236}">
                <a16:creationId xmlns:a16="http://schemas.microsoft.com/office/drawing/2014/main" id="{CBD2BD77-2207-8A99-CEA6-3032632D7044}"/>
              </a:ext>
            </a:extLst>
          </p:cNvPr>
          <p:cNvSpPr txBox="1"/>
          <p:nvPr/>
        </p:nvSpPr>
        <p:spPr>
          <a:xfrm>
            <a:off x="790709" y="2184349"/>
            <a:ext cx="4512811" cy="206210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Condensation occurs when water changes state from a vapour into a liquid.</a:t>
            </a:r>
          </a:p>
          <a:p>
            <a:pPr marR="0" algn="l" rtl="0"/>
            <a:endPar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endParaRPr>
          </a:p>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For condensation to occur it requires two sets of conditions:</a:t>
            </a:r>
          </a:p>
        </p:txBody>
      </p:sp>
      <p:sp>
        <p:nvSpPr>
          <p:cNvPr id="11" name="TextBox 10">
            <a:extLst>
              <a:ext uri="{FF2B5EF4-FFF2-40B4-BE49-F238E27FC236}">
                <a16:creationId xmlns:a16="http://schemas.microsoft.com/office/drawing/2014/main" id="{053AB5C0-A120-31FE-CDD0-CFE1ACD6F25B}"/>
              </a:ext>
            </a:extLst>
          </p:cNvPr>
          <p:cNvSpPr txBox="1"/>
          <p:nvPr/>
        </p:nvSpPr>
        <p:spPr>
          <a:xfrm>
            <a:off x="790709" y="4087995"/>
            <a:ext cx="4512811" cy="1077218"/>
          </a:xfrm>
          <a:prstGeom prst="rect">
            <a:avLst/>
          </a:prstGeom>
          <a:noFill/>
        </p:spPr>
        <p:txBody>
          <a:bodyPr wrap="square" rtlCol="0">
            <a:spAutoFit/>
          </a:bodyPr>
          <a:lstStyle/>
          <a:p>
            <a:pPr>
              <a:lnSpc>
                <a:spcPct val="100000"/>
              </a:lnSpc>
              <a:spcBef>
                <a:spcPts val="0"/>
              </a:spcBef>
            </a:pPr>
            <a:endParaRPr lang="en-AU" sz="1600" dirty="0">
              <a:latin typeface="Lato" panose="020F0502020204030203" pitchFamily="34" charset="77"/>
            </a:endParaRPr>
          </a:p>
          <a:p>
            <a:pPr marL="342900" indent="-342900">
              <a:lnSpc>
                <a:spcPct val="100000"/>
              </a:lnSpc>
              <a:spcBef>
                <a:spcPts val="0"/>
              </a:spcBef>
              <a:buFont typeface="+mj-lt"/>
              <a:buAutoNum type="arabicPeriod"/>
            </a:pPr>
            <a:r>
              <a:rPr lang="en-AU" sz="1600" dirty="0">
                <a:latin typeface="Lato" panose="020F0502020204030203" pitchFamily="34" charset="77"/>
              </a:rPr>
              <a:t>The presence of water vapour in the air</a:t>
            </a:r>
          </a:p>
          <a:p>
            <a:pPr marL="342900" indent="-342900">
              <a:lnSpc>
                <a:spcPct val="100000"/>
              </a:lnSpc>
              <a:spcBef>
                <a:spcPts val="0"/>
              </a:spcBef>
              <a:buFont typeface="+mj-lt"/>
              <a:buAutoNum type="arabicPeriod"/>
            </a:pPr>
            <a:r>
              <a:rPr lang="en-AU" sz="1600" dirty="0">
                <a:latin typeface="Lato" panose="020F0502020204030203" pitchFamily="34" charset="77"/>
              </a:rPr>
              <a:t>A cold surface that is below the dew point of the air.</a:t>
            </a: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38F2B926-A1B3-3B1C-DEFE-3FD8B5ADE204}"/>
              </a:ext>
            </a:extLst>
          </p:cNvPr>
          <p:cNvSpPr txBox="1"/>
          <p:nvPr/>
        </p:nvSpPr>
        <p:spPr>
          <a:xfrm>
            <a:off x="5661995" y="2184349"/>
            <a:ext cx="4512811" cy="42062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It is a problem if:</a:t>
            </a:r>
          </a:p>
        </p:txBody>
      </p:sp>
      <p:sp>
        <p:nvSpPr>
          <p:cNvPr id="4" name="TextBox 3">
            <a:extLst>
              <a:ext uri="{FF2B5EF4-FFF2-40B4-BE49-F238E27FC236}">
                <a16:creationId xmlns:a16="http://schemas.microsoft.com/office/drawing/2014/main" id="{63F721ED-EE65-4B87-3D51-0D817C9468F5}"/>
              </a:ext>
            </a:extLst>
          </p:cNvPr>
          <p:cNvSpPr txBox="1"/>
          <p:nvPr/>
        </p:nvSpPr>
        <p:spPr>
          <a:xfrm>
            <a:off x="5661995" y="2379446"/>
            <a:ext cx="4512811" cy="2062103"/>
          </a:xfrm>
          <a:prstGeom prst="rect">
            <a:avLst/>
          </a:prstGeom>
          <a:noFill/>
        </p:spPr>
        <p:txBody>
          <a:bodyPr wrap="square" rtlCol="0">
            <a:spAutoFit/>
          </a:bodyPr>
          <a:lstStyle/>
          <a:p>
            <a:pPr>
              <a:lnSpc>
                <a:spcPct val="100000"/>
              </a:lnSpc>
              <a:spcBef>
                <a:spcPts val="0"/>
              </a:spcBef>
            </a:pPr>
            <a:endParaRPr lang="en-AU" sz="1600" dirty="0">
              <a:latin typeface="Lato" panose="020F0502020204030203" pitchFamily="34" charset="77"/>
            </a:endParaRPr>
          </a:p>
          <a:p>
            <a:pPr marL="342900" indent="-342900">
              <a:lnSpc>
                <a:spcPct val="100000"/>
              </a:lnSpc>
              <a:spcBef>
                <a:spcPts val="0"/>
              </a:spcBef>
              <a:buFont typeface="Arial" panose="020B0604020202020204" pitchFamily="34" charset="0"/>
              <a:buChar char="•"/>
            </a:pPr>
            <a:r>
              <a:rPr lang="en-AU" sz="1600" dirty="0">
                <a:latin typeface="Lato" panose="020F0502020204030203" pitchFamily="34" charset="77"/>
              </a:rPr>
              <a:t>It accumulates and cannot dry</a:t>
            </a:r>
          </a:p>
          <a:p>
            <a:pPr marL="342900" indent="-342900">
              <a:lnSpc>
                <a:spcPct val="100000"/>
              </a:lnSpc>
              <a:spcBef>
                <a:spcPts val="0"/>
              </a:spcBef>
              <a:buFont typeface="Arial" panose="020B0604020202020204" pitchFamily="34" charset="0"/>
              <a:buChar char="•"/>
            </a:pPr>
            <a:r>
              <a:rPr lang="en-AU" sz="1600" b="0" i="0" u="none" strike="noStrike" baseline="0" dirty="0">
                <a:solidFill>
                  <a:srgbClr val="000000"/>
                </a:solidFill>
                <a:latin typeface="Lato" panose="020F0502020204030203" pitchFamily="34" charset="77"/>
                <a:ea typeface="Lato" panose="020F0502020204030203" pitchFamily="34" charset="0"/>
                <a:cs typeface="Lato" panose="020F0502020204030203" pitchFamily="34" charset="0"/>
              </a:rPr>
              <a:t>Gets trapped in a wall or roof system (interstitial condensation).</a:t>
            </a:r>
          </a:p>
          <a:p>
            <a:pPr marL="342900" indent="-342900">
              <a:lnSpc>
                <a:spcPct val="100000"/>
              </a:lnSpc>
              <a:spcBef>
                <a:spcPts val="0"/>
              </a:spcBef>
              <a:buFont typeface="Arial" panose="020B0604020202020204" pitchFamily="34" charset="0"/>
              <a:buChar char="•"/>
            </a:pPr>
            <a:r>
              <a:rPr lang="en-AU" sz="1600" dirty="0">
                <a:solidFill>
                  <a:srgbClr val="000000"/>
                </a:solidFill>
                <a:latin typeface="Lato" panose="020F0502020204030203" pitchFamily="34" charset="77"/>
                <a:ea typeface="Lato" panose="020F0502020204030203" pitchFamily="34" charset="0"/>
                <a:cs typeface="Lato" panose="020F0502020204030203" pitchFamily="34" charset="0"/>
              </a:rPr>
              <a:t>There are longer periods of wet weather in cooler climates with less drying forces.</a:t>
            </a:r>
            <a:endParaRPr lang="en-AU" sz="1600" b="0" i="0" u="none" strike="noStrike" baseline="0" dirty="0">
              <a:solidFill>
                <a:srgbClr val="000000"/>
              </a:solidFill>
              <a:latin typeface="Lato" panose="020F0502020204030203" pitchFamily="34" charset="77"/>
              <a:ea typeface="Lato" panose="020F0502020204030203" pitchFamily="34" charset="0"/>
              <a:cs typeface="Lato" panose="020F0502020204030203" pitchFamily="34" charset="0"/>
            </a:endParaRPr>
          </a:p>
          <a:p>
            <a:pPr marL="342900" indent="-342900">
              <a:lnSpc>
                <a:spcPct val="100000"/>
              </a:lnSpc>
              <a:spcBef>
                <a:spcPts val="0"/>
              </a:spcBef>
              <a:buFont typeface="Arial" panose="020B0604020202020204" pitchFamily="34" charset="0"/>
              <a:buChar char="•"/>
            </a:pPr>
            <a:endParaRPr lang="en-AU" sz="1600" b="0" i="0" u="none" strike="noStrike" baseline="0" dirty="0">
              <a:solidFill>
                <a:srgbClr val="000000"/>
              </a:solidFill>
              <a:latin typeface="Lato" panose="020F0502020204030203" pitchFamily="34" charset="77"/>
              <a:ea typeface="Lato" panose="020F0502020204030203" pitchFamily="34" charset="0"/>
              <a:cs typeface="Lato" panose="020F0502020204030203" pitchFamily="34" charset="0"/>
            </a:endParaRPr>
          </a:p>
          <a:p>
            <a:pPr marL="342900" indent="-342900">
              <a:lnSpc>
                <a:spcPct val="100000"/>
              </a:lnSpc>
              <a:spcBef>
                <a:spcPts val="0"/>
              </a:spcBef>
              <a:buFont typeface="Arial" panose="020B0604020202020204" pitchFamily="34" charset="0"/>
              <a:buChar char="•"/>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2" name="Picture 1" descr="A logo for a company&#10;&#10;Description automatically generated">
            <a:extLst>
              <a:ext uri="{FF2B5EF4-FFF2-40B4-BE49-F238E27FC236}">
                <a16:creationId xmlns:a16="http://schemas.microsoft.com/office/drawing/2014/main" id="{8A7B3208-78A3-1191-E53C-F7C19593CEE7}"/>
              </a:ext>
            </a:extLst>
          </p:cNvPr>
          <p:cNvPicPr>
            <a:picLocks noChangeAspect="1"/>
          </p:cNvPicPr>
          <p:nvPr/>
        </p:nvPicPr>
        <p:blipFill>
          <a:blip r:embed="rId4"/>
          <a:stretch>
            <a:fillRect/>
          </a:stretch>
        </p:blipFill>
        <p:spPr>
          <a:xfrm>
            <a:off x="790709" y="5986006"/>
            <a:ext cx="888565" cy="639767"/>
          </a:xfrm>
          <a:prstGeom prst="rect">
            <a:avLst/>
          </a:prstGeom>
        </p:spPr>
      </p:pic>
    </p:spTree>
    <p:extLst>
      <p:ext uri="{BB962C8B-B14F-4D97-AF65-F5344CB8AC3E}">
        <p14:creationId xmlns:p14="http://schemas.microsoft.com/office/powerpoint/2010/main" val="3377051959"/>
      </p:ext>
    </p:extLst>
  </p:cSld>
  <p:clrMapOvr>
    <a:masterClrMapping/>
  </p:clrMapOvr>
  <mc:AlternateContent xmlns:mc="http://schemas.openxmlformats.org/markup-compatibility/2006" xmlns:p14="http://schemas.microsoft.com/office/powerpoint/2010/main">
    <mc:Choice Requires="p14">
      <p:transition spd="med" p14:dur="700" advTm="39288">
        <p:fade/>
      </p:transition>
    </mc:Choice>
    <mc:Fallback xmlns="">
      <p:transition spd="med" advTm="39288">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background with a blue and black logo&#10;&#10;Description automatically generated">
            <a:extLst>
              <a:ext uri="{FF2B5EF4-FFF2-40B4-BE49-F238E27FC236}">
                <a16:creationId xmlns:a16="http://schemas.microsoft.com/office/drawing/2014/main" id="{D890DC36-A2A4-3BFD-5534-49282DB703A7}"/>
              </a:ext>
            </a:extLst>
          </p:cNvPr>
          <p:cNvPicPr>
            <a:picLocks noChangeAspect="1"/>
          </p:cNvPicPr>
          <p:nvPr/>
        </p:nvPicPr>
        <p:blipFill>
          <a:blip r:embed="rId3"/>
          <a:stretch>
            <a:fill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535C05A8-2535-1ABA-CF84-FE7CE415B6CD}"/>
              </a:ext>
            </a:extLst>
          </p:cNvPr>
          <p:cNvPicPr>
            <a:picLocks noChangeAspect="1"/>
          </p:cNvPicPr>
          <p:nvPr/>
        </p:nvPicPr>
        <p:blipFill rotWithShape="1">
          <a:blip r:embed="rId4"/>
          <a:srcRect t="1" b="2069"/>
          <a:stretch/>
        </p:blipFill>
        <p:spPr>
          <a:xfrm>
            <a:off x="724404" y="3286926"/>
            <a:ext cx="10959752" cy="2286561"/>
          </a:xfrm>
          <a:prstGeom prst="rect">
            <a:avLst/>
          </a:prstGeom>
        </p:spPr>
      </p:pic>
      <p:sp>
        <p:nvSpPr>
          <p:cNvPr id="6" name="TextBox 5">
            <a:extLst>
              <a:ext uri="{FF2B5EF4-FFF2-40B4-BE49-F238E27FC236}">
                <a16:creationId xmlns:a16="http://schemas.microsoft.com/office/drawing/2014/main" id="{3035266F-AFB0-A3B1-B282-B28E3B25F55E}"/>
              </a:ext>
            </a:extLst>
          </p:cNvPr>
          <p:cNvSpPr txBox="1"/>
          <p:nvPr/>
        </p:nvSpPr>
        <p:spPr>
          <a:xfrm>
            <a:off x="778834" y="943246"/>
            <a:ext cx="10622456" cy="1200329"/>
          </a:xfrm>
          <a:prstGeom prst="rect">
            <a:avLst/>
          </a:prstGeom>
          <a:noFill/>
        </p:spPr>
        <p:txBody>
          <a:bodyPr wrap="square" rtlCol="0">
            <a:spAutoFit/>
          </a:bodyPr>
          <a:lstStyle/>
          <a:p>
            <a:pPr marR="0" algn="l" rtl="0"/>
            <a:r>
              <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DESIGN PRINCIPLES FOR </a:t>
            </a:r>
          </a:p>
          <a:p>
            <a:pPr marR="0" algn="l" rtl="0"/>
            <a:r>
              <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MOISTURE MANAGEMENT IN ROOFS</a:t>
            </a:r>
            <a:endParaRPr lang="en-AU" sz="60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extBox 10">
            <a:extLst>
              <a:ext uri="{FF2B5EF4-FFF2-40B4-BE49-F238E27FC236}">
                <a16:creationId xmlns:a16="http://schemas.microsoft.com/office/drawing/2014/main" id="{053AB5C0-A120-31FE-CDD0-CFE1ACD6F25B}"/>
              </a:ext>
            </a:extLst>
          </p:cNvPr>
          <p:cNvSpPr txBox="1"/>
          <p:nvPr/>
        </p:nvSpPr>
        <p:spPr>
          <a:xfrm>
            <a:off x="5818137" y="2025832"/>
            <a:ext cx="4512811" cy="1588768"/>
          </a:xfrm>
          <a:prstGeom prst="rect">
            <a:avLst/>
          </a:prstGeom>
          <a:noFill/>
        </p:spPr>
        <p:txBody>
          <a:bodyPr wrap="square" rtlCol="0">
            <a:spAutoFit/>
          </a:bodyPr>
          <a:lstStyle/>
          <a:p>
            <a:pPr>
              <a:lnSpc>
                <a:spcPct val="100000"/>
              </a:lnSpc>
              <a:spcBef>
                <a:spcPts val="0"/>
              </a:spcBef>
            </a:pPr>
            <a:r>
              <a:rPr lang="en-AU" sz="1600" dirty="0">
                <a:latin typeface="Lato" panose="020F0502020204030203" pitchFamily="34" charset="77"/>
              </a:rPr>
              <a:t>Fundamental Moisture Management Principles:</a:t>
            </a:r>
            <a:br>
              <a:rPr lang="en-AU" sz="1600" dirty="0">
                <a:latin typeface="Lato" panose="020F0502020204030203" pitchFamily="34" charset="77"/>
              </a:rPr>
            </a:br>
            <a:endParaRPr lang="en-AU" sz="1600" dirty="0">
              <a:latin typeface="Lato" panose="020F0502020204030203" pitchFamily="34" charset="77"/>
            </a:endParaRPr>
          </a:p>
          <a:p>
            <a:pPr marL="342900" indent="-342900">
              <a:lnSpc>
                <a:spcPct val="100000"/>
              </a:lnSpc>
              <a:spcBef>
                <a:spcPts val="0"/>
              </a:spcBef>
              <a:buFont typeface="+mj-lt"/>
              <a:buAutoNum type="arabicPeriod"/>
            </a:pPr>
            <a:r>
              <a:rPr lang="en-AU" sz="1600" dirty="0">
                <a:latin typeface="Lato" panose="020F0502020204030203" pitchFamily="34" charset="77"/>
              </a:rPr>
              <a:t>Keep moisture out</a:t>
            </a:r>
          </a:p>
          <a:p>
            <a:pPr marL="342900" indent="-342900">
              <a:lnSpc>
                <a:spcPct val="100000"/>
              </a:lnSpc>
              <a:spcBef>
                <a:spcPts val="0"/>
              </a:spcBef>
              <a:buFont typeface="+mj-lt"/>
              <a:buAutoNum type="arabicPeriod"/>
            </a:pPr>
            <a:r>
              <a:rPr lang="en-AU" sz="1600" dirty="0">
                <a:latin typeface="Lato" panose="020F0502020204030203" pitchFamily="34" charset="77"/>
              </a:rPr>
              <a:t>Allow moisture that enters to escape</a:t>
            </a:r>
          </a:p>
          <a:p>
            <a:pPr marL="342900" indent="-342900">
              <a:lnSpc>
                <a:spcPct val="100000"/>
              </a:lnSpc>
              <a:spcBef>
                <a:spcPts val="0"/>
              </a:spcBef>
              <a:buFont typeface="+mj-lt"/>
              <a:buAutoNum type="arabicPeriod"/>
            </a:pPr>
            <a:r>
              <a:rPr lang="en-AU" sz="1600" dirty="0">
                <a:latin typeface="Lato" panose="020F0502020204030203" pitchFamily="34" charset="77"/>
              </a:rPr>
              <a:t>Minimise the risk of condensate forming</a:t>
            </a:r>
          </a:p>
          <a:p>
            <a:pPr marL="0" indent="0">
              <a:lnSpc>
                <a:spcPct val="120000"/>
              </a:lnSpc>
              <a:spcBef>
                <a:spcPts val="0"/>
              </a:spcBef>
              <a:buNone/>
            </a:pP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CBD2BD77-2207-8A99-CEA6-3032632D7044}"/>
              </a:ext>
            </a:extLst>
          </p:cNvPr>
          <p:cNvSpPr txBox="1"/>
          <p:nvPr/>
        </p:nvSpPr>
        <p:spPr>
          <a:xfrm>
            <a:off x="778835" y="2086597"/>
            <a:ext cx="4512811" cy="140551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Steel roofs can be part of  system that can mitigate condensation risk while meeting other performance requirements</a:t>
            </a:r>
          </a:p>
        </p:txBody>
      </p:sp>
      <p:pic>
        <p:nvPicPr>
          <p:cNvPr id="2" name="Picture 1" descr="A logo for a company&#10;&#10;Description automatically generated">
            <a:extLst>
              <a:ext uri="{FF2B5EF4-FFF2-40B4-BE49-F238E27FC236}">
                <a16:creationId xmlns:a16="http://schemas.microsoft.com/office/drawing/2014/main" id="{80FCDD48-7CD7-DBC9-063B-FA9669C0C06E}"/>
              </a:ext>
            </a:extLst>
          </p:cNvPr>
          <p:cNvPicPr>
            <a:picLocks noChangeAspect="1"/>
          </p:cNvPicPr>
          <p:nvPr/>
        </p:nvPicPr>
        <p:blipFill>
          <a:blip r:embed="rId5"/>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658733226"/>
      </p:ext>
    </p:extLst>
  </p:cSld>
  <p:clrMapOvr>
    <a:masterClrMapping/>
  </p:clrMapOvr>
  <mc:AlternateContent xmlns:mc="http://schemas.openxmlformats.org/markup-compatibility/2006" xmlns:p14="http://schemas.microsoft.com/office/powerpoint/2010/main">
    <mc:Choice Requires="p14">
      <p:transition spd="med" p14:dur="700" advTm="43446">
        <p:fade/>
      </p:transition>
    </mc:Choice>
    <mc:Fallback xmlns="">
      <p:transition spd="med" advTm="4344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blue and black logo&#10;&#10;Description automatically generated">
            <a:extLst>
              <a:ext uri="{FF2B5EF4-FFF2-40B4-BE49-F238E27FC236}">
                <a16:creationId xmlns:a16="http://schemas.microsoft.com/office/drawing/2014/main" id="{79E178EE-56EA-8508-E1F1-96BBAA8ECDBD}"/>
              </a:ext>
            </a:extLst>
          </p:cNvPr>
          <p:cNvPicPr>
            <a:picLocks noChangeAspect="1"/>
          </p:cNvPicPr>
          <p:nvPr/>
        </p:nvPicPr>
        <p:blipFill>
          <a:blip r:embed="rId3"/>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3035266F-AFB0-A3B1-B282-B28E3B25F55E}"/>
              </a:ext>
            </a:extLst>
          </p:cNvPr>
          <p:cNvSpPr txBox="1"/>
          <p:nvPr/>
        </p:nvSpPr>
        <p:spPr>
          <a:xfrm>
            <a:off x="778834" y="943246"/>
            <a:ext cx="10622456" cy="646331"/>
          </a:xfrm>
          <a:prstGeom prst="rect">
            <a:avLst/>
          </a:prstGeom>
          <a:noFill/>
        </p:spPr>
        <p:txBody>
          <a:bodyPr wrap="square" rtlCol="0">
            <a:spAutoFit/>
          </a:bodyPr>
          <a:lstStyle/>
          <a:p>
            <a:pPr marR="0" algn="l" rtl="0"/>
            <a:r>
              <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EFFECTIVE VENTILATION OF ROOFS</a:t>
            </a:r>
            <a:endParaRPr lang="en-AU" sz="60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1" name="TextBox 10">
            <a:extLst>
              <a:ext uri="{FF2B5EF4-FFF2-40B4-BE49-F238E27FC236}">
                <a16:creationId xmlns:a16="http://schemas.microsoft.com/office/drawing/2014/main" id="{053AB5C0-A120-31FE-CDD0-CFE1ACD6F25B}"/>
              </a:ext>
            </a:extLst>
          </p:cNvPr>
          <p:cNvSpPr txBox="1"/>
          <p:nvPr/>
        </p:nvSpPr>
        <p:spPr>
          <a:xfrm>
            <a:off x="790710" y="2385645"/>
            <a:ext cx="3574461" cy="2800767"/>
          </a:xfrm>
          <a:prstGeom prst="rect">
            <a:avLst/>
          </a:prstGeom>
          <a:noFill/>
        </p:spPr>
        <p:txBody>
          <a:bodyPr wrap="square" rtlCol="0">
            <a:spAutoFit/>
          </a:bodyPr>
          <a:lstStyle/>
          <a:p>
            <a:pPr>
              <a:lnSpc>
                <a:spcPct val="100000"/>
              </a:lnSpc>
              <a:spcBef>
                <a:spcPts val="0"/>
              </a:spcBef>
            </a:pPr>
            <a:r>
              <a:rPr lang="en-AU" sz="1600" dirty="0">
                <a:latin typeface="Lato" panose="020F0502020204030203" pitchFamily="34" charset="77"/>
              </a:rPr>
              <a:t>Fundamental Ventilation Principles:</a:t>
            </a:r>
          </a:p>
          <a:p>
            <a:pPr>
              <a:lnSpc>
                <a:spcPct val="100000"/>
              </a:lnSpc>
              <a:spcBef>
                <a:spcPts val="0"/>
              </a:spcBef>
            </a:pPr>
            <a:endParaRPr lang="en-AU" sz="1600" dirty="0">
              <a:latin typeface="Lato" panose="020F0502020204030203" pitchFamily="34" charset="77"/>
            </a:endParaRPr>
          </a:p>
          <a:p>
            <a:pPr marL="342900" indent="-342900">
              <a:lnSpc>
                <a:spcPct val="100000"/>
              </a:lnSpc>
              <a:spcBef>
                <a:spcPts val="0"/>
              </a:spcBef>
              <a:buFont typeface="+mj-lt"/>
              <a:buAutoNum type="arabicPeriod"/>
            </a:pPr>
            <a:r>
              <a:rPr lang="en-AU" sz="1600" dirty="0">
                <a:latin typeface="Lato" panose="020F0502020204030203" pitchFamily="34" charset="77"/>
              </a:rPr>
              <a:t>Low level ventilation should be greater than the high level ventilation.</a:t>
            </a:r>
          </a:p>
          <a:p>
            <a:pPr marL="342900" indent="-342900">
              <a:lnSpc>
                <a:spcPct val="100000"/>
              </a:lnSpc>
              <a:spcBef>
                <a:spcPts val="0"/>
              </a:spcBef>
              <a:buFont typeface="+mj-lt"/>
              <a:buAutoNum type="arabicPeriod"/>
            </a:pPr>
            <a:endParaRPr lang="en-AU" sz="1600" dirty="0">
              <a:latin typeface="Lato" panose="020F0502020204030203" pitchFamily="34" charset="77"/>
            </a:endParaRPr>
          </a:p>
          <a:p>
            <a:pPr marL="342900" indent="-342900">
              <a:lnSpc>
                <a:spcPct val="100000"/>
              </a:lnSpc>
              <a:spcBef>
                <a:spcPts val="0"/>
              </a:spcBef>
              <a:buFont typeface="+mj-lt"/>
              <a:buAutoNum type="arabicPeriod"/>
            </a:pPr>
            <a:r>
              <a:rPr lang="en-AU" sz="1600" dirty="0">
                <a:latin typeface="Lato" panose="020F0502020204030203" pitchFamily="34" charset="77"/>
              </a:rPr>
              <a:t>Ventilation should be distributed to avoid pockets of stagnant air.</a:t>
            </a:r>
          </a:p>
          <a:p>
            <a:pPr marL="342900" indent="-342900">
              <a:lnSpc>
                <a:spcPct val="100000"/>
              </a:lnSpc>
              <a:spcBef>
                <a:spcPts val="0"/>
              </a:spcBef>
              <a:buFont typeface="+mj-lt"/>
              <a:buAutoNum type="arabicPeriod"/>
            </a:pPr>
            <a:endParaRPr lang="en-AU" sz="1600" dirty="0">
              <a:latin typeface="Lato" panose="020F0502020204030203" pitchFamily="34" charset="77"/>
            </a:endParaRPr>
          </a:p>
          <a:p>
            <a:pPr marL="342900" indent="-342900">
              <a:lnSpc>
                <a:spcPct val="100000"/>
              </a:lnSpc>
              <a:spcBef>
                <a:spcPts val="0"/>
              </a:spcBef>
              <a:buFont typeface="+mj-lt"/>
              <a:buAutoNum type="arabicPeriod"/>
            </a:pPr>
            <a:r>
              <a:rPr lang="en-AU" sz="1600" dirty="0">
                <a:latin typeface="Lato" panose="020F0502020204030203" pitchFamily="34" charset="77"/>
              </a:rPr>
              <a:t>Air gap providing unrestricted airflow.</a:t>
            </a: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CBD2BD77-2207-8A99-CEA6-3032632D7044}"/>
              </a:ext>
            </a:extLst>
          </p:cNvPr>
          <p:cNvSpPr txBox="1"/>
          <p:nvPr/>
        </p:nvSpPr>
        <p:spPr>
          <a:xfrm>
            <a:off x="778834" y="1604997"/>
            <a:ext cx="10494607" cy="748923"/>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Roof types with lower inherent robustness will require additional design consideration and risk mitigation.</a:t>
            </a:r>
          </a:p>
        </p:txBody>
      </p:sp>
      <p:pic>
        <p:nvPicPr>
          <p:cNvPr id="8" name="Picture 7">
            <a:extLst>
              <a:ext uri="{FF2B5EF4-FFF2-40B4-BE49-F238E27FC236}">
                <a16:creationId xmlns:a16="http://schemas.microsoft.com/office/drawing/2014/main" id="{F55872CD-85A7-CB80-2BA3-51ED098A0812}"/>
              </a:ext>
            </a:extLst>
          </p:cNvPr>
          <p:cNvPicPr>
            <a:picLocks noChangeAspect="1"/>
          </p:cNvPicPr>
          <p:nvPr/>
        </p:nvPicPr>
        <p:blipFill>
          <a:blip r:embed="rId4"/>
          <a:stretch>
            <a:fillRect/>
          </a:stretch>
        </p:blipFill>
        <p:spPr>
          <a:xfrm>
            <a:off x="4697056" y="2164092"/>
            <a:ext cx="6557147" cy="3188254"/>
          </a:xfrm>
          <a:prstGeom prst="rect">
            <a:avLst/>
          </a:prstGeom>
        </p:spPr>
      </p:pic>
      <p:pic>
        <p:nvPicPr>
          <p:cNvPr id="2" name="Picture 1" descr="A logo for a company&#10;&#10;Description automatically generated">
            <a:extLst>
              <a:ext uri="{FF2B5EF4-FFF2-40B4-BE49-F238E27FC236}">
                <a16:creationId xmlns:a16="http://schemas.microsoft.com/office/drawing/2014/main" id="{28ADEF07-A344-CE69-BEDB-A8CD1988CA41}"/>
              </a:ext>
            </a:extLst>
          </p:cNvPr>
          <p:cNvPicPr>
            <a:picLocks noChangeAspect="1"/>
          </p:cNvPicPr>
          <p:nvPr/>
        </p:nvPicPr>
        <p:blipFill>
          <a:blip r:embed="rId5"/>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471261430"/>
      </p:ext>
    </p:extLst>
  </p:cSld>
  <p:clrMapOvr>
    <a:masterClrMapping/>
  </p:clrMapOvr>
  <mc:AlternateContent xmlns:mc="http://schemas.openxmlformats.org/markup-compatibility/2006" xmlns:p14="http://schemas.microsoft.com/office/powerpoint/2010/main">
    <mc:Choice Requires="p14">
      <p:transition spd="med" p14:dur="700" advTm="43646">
        <p:fade/>
      </p:transition>
    </mc:Choice>
    <mc:Fallback xmlns="">
      <p:transition spd="med" advTm="43646">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a blue and black logo&#10;&#10;Description automatically generated">
            <a:extLst>
              <a:ext uri="{FF2B5EF4-FFF2-40B4-BE49-F238E27FC236}">
                <a16:creationId xmlns:a16="http://schemas.microsoft.com/office/drawing/2014/main" id="{F781DE18-D290-E4BE-70DE-5142573CF298}"/>
              </a:ext>
            </a:extLst>
          </p:cNvPr>
          <p:cNvPicPr>
            <a:picLocks noChangeAspect="1"/>
          </p:cNvPicPr>
          <p:nvPr/>
        </p:nvPicPr>
        <p:blipFill>
          <a:blip r:embed="rId3"/>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3035266F-AFB0-A3B1-B282-B28E3B25F55E}"/>
              </a:ext>
            </a:extLst>
          </p:cNvPr>
          <p:cNvSpPr txBox="1"/>
          <p:nvPr/>
        </p:nvSpPr>
        <p:spPr>
          <a:xfrm>
            <a:off x="778834" y="943246"/>
            <a:ext cx="10622456" cy="1815882"/>
          </a:xfrm>
          <a:prstGeom prst="rect">
            <a:avLst/>
          </a:prstGeom>
          <a:noFill/>
        </p:spPr>
        <p:txBody>
          <a:bodyPr wrap="square" rtlCol="0">
            <a:spAutoFit/>
          </a:bodyPr>
          <a:lstStyle/>
          <a:p>
            <a:pPr marR="0" algn="l" rtl="0"/>
            <a:r>
              <a:rPr lang="en-AU" sz="54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Fundamental principles of moisture management can be applied across different roof types</a:t>
            </a:r>
            <a:r>
              <a:rPr lang="en-AU" sz="60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a:t>
            </a:r>
          </a:p>
        </p:txBody>
      </p:sp>
      <p:sp>
        <p:nvSpPr>
          <p:cNvPr id="7" name="TextBox 6">
            <a:extLst>
              <a:ext uri="{FF2B5EF4-FFF2-40B4-BE49-F238E27FC236}">
                <a16:creationId xmlns:a16="http://schemas.microsoft.com/office/drawing/2014/main" id="{CBD2BD77-2207-8A99-CEA6-3032632D7044}"/>
              </a:ext>
            </a:extLst>
          </p:cNvPr>
          <p:cNvSpPr txBox="1"/>
          <p:nvPr/>
        </p:nvSpPr>
        <p:spPr>
          <a:xfrm>
            <a:off x="754193" y="2759128"/>
            <a:ext cx="3710302" cy="1733808"/>
          </a:xfrm>
          <a:prstGeom prst="rect">
            <a:avLst/>
          </a:prstGeom>
          <a:noFill/>
        </p:spPr>
        <p:txBody>
          <a:bodyPr wrap="square" rtlCol="0">
            <a:spAutoFit/>
          </a:bodyPr>
          <a:lstStyle/>
          <a:p>
            <a:pPr marR="0" algn="l" rtl="0"/>
            <a:r>
              <a:rPr lang="en-AU" sz="3200" b="1" i="0" u="none" strike="noStrike" baseline="30000" dirty="0">
                <a:solidFill>
                  <a:srgbClr val="00467E"/>
                </a:solidFill>
                <a:latin typeface="Lato Medium" panose="020F0502020204030203" pitchFamily="34" charset="0"/>
                <a:ea typeface="Lato Medium" panose="020F0502020204030203" pitchFamily="34" charset="0"/>
                <a:cs typeface="Lato Medium" panose="020F0502020204030203" pitchFamily="34" charset="0"/>
              </a:rPr>
              <a:t>Roof types with lower inherent robustness will require additional design consideration and risk mitigation.</a:t>
            </a:r>
          </a:p>
        </p:txBody>
      </p:sp>
      <p:sp>
        <p:nvSpPr>
          <p:cNvPr id="11" name="TextBox 10">
            <a:extLst>
              <a:ext uri="{FF2B5EF4-FFF2-40B4-BE49-F238E27FC236}">
                <a16:creationId xmlns:a16="http://schemas.microsoft.com/office/drawing/2014/main" id="{053AB5C0-A120-31FE-CDD0-CFE1ACD6F25B}"/>
              </a:ext>
            </a:extLst>
          </p:cNvPr>
          <p:cNvSpPr txBox="1"/>
          <p:nvPr/>
        </p:nvSpPr>
        <p:spPr>
          <a:xfrm>
            <a:off x="790710" y="4361165"/>
            <a:ext cx="3324090" cy="1323439"/>
          </a:xfrm>
          <a:prstGeom prst="rect">
            <a:avLst/>
          </a:prstGeom>
          <a:noFill/>
        </p:spPr>
        <p:txBody>
          <a:bodyPr wrap="square" rtlCol="0">
            <a:spAutoFit/>
          </a:bodyPr>
          <a:lstStyle/>
          <a:p>
            <a:pPr>
              <a:lnSpc>
                <a:spcPct val="100000"/>
              </a:lnSpc>
              <a:spcBef>
                <a:spcPts val="0"/>
              </a:spcBef>
            </a:pPr>
            <a:r>
              <a:rPr lang="en-AU" sz="1600" dirty="0">
                <a:latin typeface="Lato" panose="020F0502020204030203" pitchFamily="34" charset="77"/>
              </a:rPr>
              <a:t>Increased roof pitch improves the natural draining potential while also creating the opportunity for improved air movement, ventilation.</a:t>
            </a:r>
            <a:endParaRPr lang="en-AU" sz="1600" b="0" i="0" u="none" strike="noStrike" baseline="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48B84D67-718A-E31C-DDC3-7D9760985398}"/>
              </a:ext>
            </a:extLst>
          </p:cNvPr>
          <p:cNvPicPr>
            <a:picLocks noChangeAspect="1"/>
          </p:cNvPicPr>
          <p:nvPr/>
        </p:nvPicPr>
        <p:blipFill>
          <a:blip r:embed="rId4"/>
          <a:stretch>
            <a:fillRect/>
          </a:stretch>
        </p:blipFill>
        <p:spPr>
          <a:xfrm>
            <a:off x="4252913" y="2824482"/>
            <a:ext cx="7148377" cy="2447787"/>
          </a:xfrm>
          <a:prstGeom prst="rect">
            <a:avLst/>
          </a:prstGeom>
        </p:spPr>
      </p:pic>
      <p:pic>
        <p:nvPicPr>
          <p:cNvPr id="4" name="Picture 3" descr="A logo for a company&#10;&#10;Description automatically generated">
            <a:extLst>
              <a:ext uri="{FF2B5EF4-FFF2-40B4-BE49-F238E27FC236}">
                <a16:creationId xmlns:a16="http://schemas.microsoft.com/office/drawing/2014/main" id="{7B7FA1EE-A37A-3613-EB92-D70F5F30CE18}"/>
              </a:ext>
            </a:extLst>
          </p:cNvPr>
          <p:cNvPicPr>
            <a:picLocks noChangeAspect="1"/>
          </p:cNvPicPr>
          <p:nvPr/>
        </p:nvPicPr>
        <p:blipFill>
          <a:blip r:embed="rId5"/>
          <a:stretch>
            <a:fillRect/>
          </a:stretch>
        </p:blipFill>
        <p:spPr>
          <a:xfrm>
            <a:off x="790709" y="5986006"/>
            <a:ext cx="888565" cy="639767"/>
          </a:xfrm>
          <a:prstGeom prst="rect">
            <a:avLst/>
          </a:prstGeom>
        </p:spPr>
      </p:pic>
    </p:spTree>
    <p:extLst>
      <p:ext uri="{BB962C8B-B14F-4D97-AF65-F5344CB8AC3E}">
        <p14:creationId xmlns:p14="http://schemas.microsoft.com/office/powerpoint/2010/main" val="2278376842"/>
      </p:ext>
    </p:extLst>
  </p:cSld>
  <p:clrMapOvr>
    <a:masterClrMapping/>
  </p:clrMapOvr>
  <mc:AlternateContent xmlns:mc="http://schemas.openxmlformats.org/markup-compatibility/2006" xmlns:p14="http://schemas.microsoft.com/office/powerpoint/2010/main">
    <mc:Choice Requires="p14">
      <p:transition spd="med" p14:dur="700" advTm="35891">
        <p:fade/>
      </p:transition>
    </mc:Choice>
    <mc:Fallback xmlns="">
      <p:transition spd="med" advTm="3589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blue and black logo&#10;&#10;Description automatically generated">
            <a:extLst>
              <a:ext uri="{FF2B5EF4-FFF2-40B4-BE49-F238E27FC236}">
                <a16:creationId xmlns:a16="http://schemas.microsoft.com/office/drawing/2014/main" id="{E2FA1D84-CCF2-5178-956B-ABC7B4D618CD}"/>
              </a:ext>
            </a:extLst>
          </p:cNvPr>
          <p:cNvPicPr>
            <a:picLocks noChangeAspect="1"/>
          </p:cNvPicPr>
          <p:nvPr/>
        </p:nvPicPr>
        <p:blipFill>
          <a:blip r:embed="rId3"/>
          <a:stretch>
            <a:fillRect/>
          </a:stretch>
        </p:blipFill>
        <p:spPr>
          <a:xfrm>
            <a:off x="0" y="0"/>
            <a:ext cx="12191999" cy="6858000"/>
          </a:xfrm>
          <a:prstGeom prst="rect">
            <a:avLst/>
          </a:prstGeom>
        </p:spPr>
      </p:pic>
      <p:pic>
        <p:nvPicPr>
          <p:cNvPr id="12" name="Picture 11" descr="Diagram of a roof with water vaporizer&#10;&#10;Description automatically generated">
            <a:extLst>
              <a:ext uri="{FF2B5EF4-FFF2-40B4-BE49-F238E27FC236}">
                <a16:creationId xmlns:a16="http://schemas.microsoft.com/office/drawing/2014/main" id="{49826DD6-5489-6305-66A2-F61C01319B33}"/>
              </a:ext>
            </a:extLst>
          </p:cNvPr>
          <p:cNvPicPr>
            <a:picLocks noChangeAspect="1"/>
          </p:cNvPicPr>
          <p:nvPr/>
        </p:nvPicPr>
        <p:blipFill rotWithShape="1">
          <a:blip r:embed="rId4"/>
          <a:srcRect t="5826"/>
          <a:stretch/>
        </p:blipFill>
        <p:spPr>
          <a:xfrm>
            <a:off x="778833" y="2627829"/>
            <a:ext cx="3286654" cy="2224010"/>
          </a:xfrm>
          <a:prstGeom prst="rect">
            <a:avLst/>
          </a:prstGeom>
        </p:spPr>
      </p:pic>
      <p:pic>
        <p:nvPicPr>
          <p:cNvPr id="16" name="Picture 15" descr="Diagram of a roof with water and water&#10;&#10;Description automatically generated">
            <a:extLst>
              <a:ext uri="{FF2B5EF4-FFF2-40B4-BE49-F238E27FC236}">
                <a16:creationId xmlns:a16="http://schemas.microsoft.com/office/drawing/2014/main" id="{33693085-7E54-2204-354E-529332A55CEA}"/>
              </a:ext>
            </a:extLst>
          </p:cNvPr>
          <p:cNvPicPr>
            <a:picLocks noChangeAspect="1"/>
          </p:cNvPicPr>
          <p:nvPr/>
        </p:nvPicPr>
        <p:blipFill>
          <a:blip r:embed="rId5"/>
          <a:stretch>
            <a:fillRect/>
          </a:stretch>
        </p:blipFill>
        <p:spPr>
          <a:xfrm>
            <a:off x="7823989" y="2648153"/>
            <a:ext cx="3478014" cy="2220196"/>
          </a:xfrm>
          <a:prstGeom prst="rect">
            <a:avLst/>
          </a:prstGeom>
        </p:spPr>
      </p:pic>
      <p:pic>
        <p:nvPicPr>
          <p:cNvPr id="18" name="Picture 17" descr="Diagram of a roof with water vaporizer&#10;&#10;Description automatically generated">
            <a:extLst>
              <a:ext uri="{FF2B5EF4-FFF2-40B4-BE49-F238E27FC236}">
                <a16:creationId xmlns:a16="http://schemas.microsoft.com/office/drawing/2014/main" id="{C611748F-3389-6155-F266-94D136E419D6}"/>
              </a:ext>
            </a:extLst>
          </p:cNvPr>
          <p:cNvPicPr>
            <a:picLocks noChangeAspect="1"/>
          </p:cNvPicPr>
          <p:nvPr/>
        </p:nvPicPr>
        <p:blipFill>
          <a:blip r:embed="rId6"/>
          <a:stretch>
            <a:fillRect/>
          </a:stretch>
        </p:blipFill>
        <p:spPr>
          <a:xfrm>
            <a:off x="4141939" y="2627829"/>
            <a:ext cx="3434196" cy="2219418"/>
          </a:xfrm>
          <a:prstGeom prst="rect">
            <a:avLst/>
          </a:prstGeom>
        </p:spPr>
      </p:pic>
      <p:sp>
        <p:nvSpPr>
          <p:cNvPr id="6" name="TextBox 5">
            <a:extLst>
              <a:ext uri="{FF2B5EF4-FFF2-40B4-BE49-F238E27FC236}">
                <a16:creationId xmlns:a16="http://schemas.microsoft.com/office/drawing/2014/main" id="{3035266F-AFB0-A3B1-B282-B28E3B25F55E}"/>
              </a:ext>
            </a:extLst>
          </p:cNvPr>
          <p:cNvSpPr txBox="1"/>
          <p:nvPr/>
        </p:nvSpPr>
        <p:spPr>
          <a:xfrm>
            <a:off x="778833" y="943246"/>
            <a:ext cx="10863817" cy="1056700"/>
          </a:xfrm>
          <a:prstGeom prst="rect">
            <a:avLst/>
          </a:prstGeom>
          <a:noFill/>
        </p:spPr>
        <p:txBody>
          <a:bodyPr wrap="square" rtlCol="0">
            <a:spAutoFit/>
          </a:bodyPr>
          <a:lstStyle/>
          <a:p>
            <a:pPr marR="0" algn="l" rtl="0"/>
            <a:r>
              <a:rPr lang="en-AU" sz="47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Approaches Are Available to Increase Robustness of Steel Roofs to Condensation Risk</a:t>
            </a:r>
          </a:p>
        </p:txBody>
      </p:sp>
      <p:sp>
        <p:nvSpPr>
          <p:cNvPr id="2" name="Arrow: Pentagon 1">
            <a:extLst>
              <a:ext uri="{FF2B5EF4-FFF2-40B4-BE49-F238E27FC236}">
                <a16:creationId xmlns:a16="http://schemas.microsoft.com/office/drawing/2014/main" id="{6A342696-AF2F-348E-7D0D-4AC37DEA0F71}"/>
              </a:ext>
            </a:extLst>
          </p:cNvPr>
          <p:cNvSpPr/>
          <p:nvPr/>
        </p:nvSpPr>
        <p:spPr>
          <a:xfrm>
            <a:off x="995917" y="1946105"/>
            <a:ext cx="3469757" cy="575335"/>
          </a:xfrm>
          <a:prstGeom prst="homePlate">
            <a:avLst/>
          </a:prstGeom>
          <a:solidFill>
            <a:srgbClr val="225F8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latin typeface="Lato" panose="020F0502020204030203" pitchFamily="34" charset="0"/>
                <a:ea typeface="Lato" panose="020F0502020204030203" pitchFamily="34" charset="0"/>
                <a:cs typeface="Lato" panose="020F0502020204030203" pitchFamily="34" charset="0"/>
              </a:rPr>
              <a:t>GOOD</a:t>
            </a:r>
          </a:p>
        </p:txBody>
      </p:sp>
      <p:sp>
        <p:nvSpPr>
          <p:cNvPr id="3" name="Arrow: Chevron 2">
            <a:extLst>
              <a:ext uri="{FF2B5EF4-FFF2-40B4-BE49-F238E27FC236}">
                <a16:creationId xmlns:a16="http://schemas.microsoft.com/office/drawing/2014/main" id="{9D8EB3A1-7825-3CE6-634F-3216AC5FB749}"/>
              </a:ext>
            </a:extLst>
          </p:cNvPr>
          <p:cNvSpPr/>
          <p:nvPr/>
        </p:nvSpPr>
        <p:spPr>
          <a:xfrm>
            <a:off x="4524154" y="1946105"/>
            <a:ext cx="3469757" cy="575335"/>
          </a:xfrm>
          <a:prstGeom prst="chevron">
            <a:avLst/>
          </a:prstGeom>
          <a:solidFill>
            <a:srgbClr val="225F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latin typeface="Lato" panose="020F0502020204030203" pitchFamily="34" charset="0"/>
                <a:ea typeface="Lato" panose="020F0502020204030203" pitchFamily="34" charset="0"/>
                <a:cs typeface="Lato" panose="020F0502020204030203" pitchFamily="34" charset="0"/>
              </a:rPr>
              <a:t>BETTER</a:t>
            </a:r>
          </a:p>
        </p:txBody>
      </p:sp>
      <p:sp>
        <p:nvSpPr>
          <p:cNvPr id="4" name="Arrow: Chevron 3">
            <a:extLst>
              <a:ext uri="{FF2B5EF4-FFF2-40B4-BE49-F238E27FC236}">
                <a16:creationId xmlns:a16="http://schemas.microsoft.com/office/drawing/2014/main" id="{47D719C7-1F25-E182-1C30-BA8C9F10AEEE}"/>
              </a:ext>
            </a:extLst>
          </p:cNvPr>
          <p:cNvSpPr/>
          <p:nvPr/>
        </p:nvSpPr>
        <p:spPr>
          <a:xfrm>
            <a:off x="7993911" y="1946104"/>
            <a:ext cx="3469757" cy="575335"/>
          </a:xfrm>
          <a:prstGeom prst="chevron">
            <a:avLst/>
          </a:prstGeom>
          <a:solidFill>
            <a:srgbClr val="225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dirty="0">
                <a:solidFill>
                  <a:schemeClr val="bg1"/>
                </a:solidFill>
                <a:latin typeface="Lato" panose="020F0502020204030203" pitchFamily="34" charset="0"/>
                <a:ea typeface="Lato" panose="020F0502020204030203" pitchFamily="34" charset="0"/>
                <a:cs typeface="Lato" panose="020F0502020204030203" pitchFamily="34" charset="0"/>
              </a:rPr>
              <a:t>BETTER</a:t>
            </a:r>
          </a:p>
        </p:txBody>
      </p:sp>
      <p:sp>
        <p:nvSpPr>
          <p:cNvPr id="10" name="TextBox 9">
            <a:extLst>
              <a:ext uri="{FF2B5EF4-FFF2-40B4-BE49-F238E27FC236}">
                <a16:creationId xmlns:a16="http://schemas.microsoft.com/office/drawing/2014/main" id="{8C444596-F679-5D32-E93F-F07B4D315A3F}"/>
              </a:ext>
            </a:extLst>
          </p:cNvPr>
          <p:cNvSpPr txBox="1"/>
          <p:nvPr/>
        </p:nvSpPr>
        <p:spPr>
          <a:xfrm>
            <a:off x="745133" y="4727100"/>
            <a:ext cx="3036346" cy="1141338"/>
          </a:xfrm>
          <a:prstGeom prst="rect">
            <a:avLst/>
          </a:prstGeom>
          <a:noFill/>
        </p:spPr>
        <p:txBody>
          <a:bodyPr wrap="square" rtlCol="0">
            <a:spAutoFit/>
          </a:bodyPr>
          <a:lstStyle/>
          <a:p>
            <a:pPr algn="ctr">
              <a:spcBef>
                <a:spcPts val="300"/>
              </a:spcBef>
              <a:spcAft>
                <a:spcPts val="300"/>
              </a:spcAft>
            </a:pPr>
            <a:r>
              <a:rPr lang="en-AU" sz="1200" b="1" cap="all" dirty="0">
                <a:latin typeface="Lato Black" panose="020F0502020204030203" pitchFamily="34" charset="0"/>
                <a:ea typeface="Lato Black" panose="020F0502020204030203" pitchFamily="34" charset="0"/>
                <a:cs typeface="Lato Black" panose="020F0502020204030203" pitchFamily="34" charset="0"/>
              </a:rPr>
              <a:t>Bare steel clad </a:t>
            </a:r>
            <a:br>
              <a:rPr lang="en-AU" sz="1200" b="1" cap="all" dirty="0">
                <a:latin typeface="Lato Black" panose="020F0502020204030203" pitchFamily="34" charset="0"/>
                <a:ea typeface="Lato Black" panose="020F0502020204030203" pitchFamily="34" charset="0"/>
                <a:cs typeface="Lato Black" panose="020F0502020204030203" pitchFamily="34" charset="0"/>
              </a:rPr>
            </a:br>
            <a:r>
              <a:rPr lang="en-AU" sz="1200" b="1" cap="all" dirty="0">
                <a:latin typeface="Lato Black" panose="020F0502020204030203" pitchFamily="34" charset="0"/>
                <a:ea typeface="Lato Black" panose="020F0502020204030203" pitchFamily="34" charset="0"/>
                <a:cs typeface="Lato Black" panose="020F0502020204030203" pitchFamily="34" charset="0"/>
              </a:rPr>
              <a:t>roof</a:t>
            </a:r>
            <a:br>
              <a:rPr lang="en-AU" sz="1000" dirty="0">
                <a:latin typeface="Lato" panose="020F0502020204030203" pitchFamily="34" charset="0"/>
                <a:ea typeface="Lato" panose="020F0502020204030203" pitchFamily="34" charset="0"/>
                <a:cs typeface="Lato" panose="020F0502020204030203" pitchFamily="34" charset="0"/>
              </a:rPr>
            </a:br>
            <a:r>
              <a:rPr lang="en-AU" sz="1000" dirty="0">
                <a:latin typeface="Lato" panose="020F0502020204030203" pitchFamily="34" charset="0"/>
                <a:ea typeface="Lato" panose="020F0502020204030203" pitchFamily="34" charset="0"/>
                <a:cs typeface="Lato" panose="020F0502020204030203" pitchFamily="34" charset="0"/>
              </a:rPr>
              <a:t>Natural Roof Attic Ventilation</a:t>
            </a:r>
          </a:p>
          <a:p>
            <a:pPr>
              <a:spcBef>
                <a:spcPts val="300"/>
              </a:spcBef>
              <a:spcAft>
                <a:spcPts val="300"/>
              </a:spcAft>
            </a:pPr>
            <a:endParaRPr lang="en-AU" sz="1000" dirty="0">
              <a:latin typeface="Lato" panose="020F0502020204030203" pitchFamily="34" charset="0"/>
              <a:ea typeface="Lato" panose="020F0502020204030203" pitchFamily="34" charset="0"/>
              <a:cs typeface="Lato" panose="020F0502020204030203" pitchFamily="34" charset="0"/>
            </a:endParaRP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AE8C24FF-87DE-8472-4DC5-986228898FCD}"/>
              </a:ext>
            </a:extLst>
          </p:cNvPr>
          <p:cNvSpPr txBox="1"/>
          <p:nvPr/>
        </p:nvSpPr>
        <p:spPr>
          <a:xfrm>
            <a:off x="3962610" y="4747338"/>
            <a:ext cx="3595873" cy="1372171"/>
          </a:xfrm>
          <a:prstGeom prst="rect">
            <a:avLst/>
          </a:prstGeom>
          <a:noFill/>
        </p:spPr>
        <p:txBody>
          <a:bodyPr wrap="square" rtlCol="0">
            <a:spAutoFit/>
          </a:bodyPr>
          <a:lstStyle/>
          <a:p>
            <a:pPr algn="ctr">
              <a:spcBef>
                <a:spcPts val="300"/>
              </a:spcBef>
              <a:spcAft>
                <a:spcPts val="300"/>
              </a:spcAft>
            </a:pPr>
            <a:r>
              <a:rPr lang="en-AU" sz="1200" b="1" cap="all" dirty="0">
                <a:latin typeface="Lato Black" panose="020F0502020204030203" pitchFamily="34" charset="0"/>
                <a:ea typeface="Lato Black" panose="020F0502020204030203" pitchFamily="34" charset="0"/>
                <a:cs typeface="Lato Black" panose="020F0502020204030203" pitchFamily="34" charset="0"/>
              </a:rPr>
              <a:t>Steel clad roof with reflective</a:t>
            </a:r>
            <a:br>
              <a:rPr lang="en-AU" sz="1200" b="1" cap="all" dirty="0">
                <a:latin typeface="Lato Black" panose="020F0502020204030203" pitchFamily="34" charset="0"/>
                <a:ea typeface="Lato Black" panose="020F0502020204030203" pitchFamily="34" charset="0"/>
                <a:cs typeface="Lato Black" panose="020F0502020204030203" pitchFamily="34" charset="0"/>
              </a:rPr>
            </a:br>
            <a:r>
              <a:rPr lang="en-AU" sz="1200" b="1" cap="all" dirty="0">
                <a:latin typeface="Lato Black" panose="020F0502020204030203" pitchFamily="34" charset="0"/>
                <a:ea typeface="Lato Black" panose="020F0502020204030203" pitchFamily="34" charset="0"/>
                <a:cs typeface="Lato Black" panose="020F0502020204030203" pitchFamily="34" charset="0"/>
              </a:rPr>
              <a:t> foil under roof</a:t>
            </a:r>
          </a:p>
          <a:p>
            <a:pPr algn="ctr">
              <a:spcBef>
                <a:spcPts val="300"/>
              </a:spcBef>
              <a:spcAft>
                <a:spcPts val="300"/>
              </a:spcAft>
            </a:pPr>
            <a:r>
              <a:rPr lang="en-AU" sz="1000" dirty="0">
                <a:latin typeface="Lato" panose="020F0502020204030203" pitchFamily="34" charset="0"/>
                <a:ea typeface="Lato" panose="020F0502020204030203" pitchFamily="34" charset="0"/>
                <a:cs typeface="Lato" panose="020F0502020204030203" pitchFamily="34" charset="0"/>
              </a:rPr>
              <a:t>Roof Attic Ventilation is necessary. Thermal Buffer from the Cold Roof Sheet Thermal Benefit</a:t>
            </a:r>
          </a:p>
          <a:p>
            <a:pPr>
              <a:spcBef>
                <a:spcPts val="300"/>
              </a:spcBef>
              <a:spcAft>
                <a:spcPts val="300"/>
              </a:spcAft>
            </a:pPr>
            <a:endParaRPr lang="en-AU" sz="1000" dirty="0">
              <a:latin typeface="Lato" panose="020F0502020204030203" pitchFamily="34" charset="0"/>
              <a:ea typeface="Lato" panose="020F0502020204030203" pitchFamily="34" charset="0"/>
              <a:cs typeface="Lato" panose="020F0502020204030203" pitchFamily="34" charset="0"/>
            </a:endParaRP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D36B6679-2357-50B4-9C96-271BA2E9156A}"/>
              </a:ext>
            </a:extLst>
          </p:cNvPr>
          <p:cNvSpPr txBox="1"/>
          <p:nvPr/>
        </p:nvSpPr>
        <p:spPr>
          <a:xfrm>
            <a:off x="7558483" y="4772991"/>
            <a:ext cx="3947716" cy="1064394"/>
          </a:xfrm>
          <a:prstGeom prst="rect">
            <a:avLst/>
          </a:prstGeom>
          <a:noFill/>
        </p:spPr>
        <p:txBody>
          <a:bodyPr wrap="square" rtlCol="0">
            <a:spAutoFit/>
          </a:bodyPr>
          <a:lstStyle/>
          <a:p>
            <a:pPr algn="ctr">
              <a:spcBef>
                <a:spcPts val="300"/>
              </a:spcBef>
              <a:spcAft>
                <a:spcPts val="300"/>
              </a:spcAft>
            </a:pPr>
            <a:r>
              <a:rPr lang="en-AU" sz="1200" b="1" cap="all" dirty="0">
                <a:latin typeface="Lato Black" panose="020F0502020204030203" pitchFamily="34" charset="0"/>
                <a:ea typeface="Lato Black" panose="020F0502020204030203" pitchFamily="34" charset="0"/>
                <a:cs typeface="Lato Black" panose="020F0502020204030203" pitchFamily="34" charset="0"/>
              </a:rPr>
              <a:t>Steel clad roof with BLANKET &amp; </a:t>
            </a:r>
            <a:br>
              <a:rPr lang="en-AU" sz="1200" b="1" cap="all" dirty="0">
                <a:latin typeface="Lato Black" panose="020F0502020204030203" pitchFamily="34" charset="0"/>
                <a:ea typeface="Lato Black" panose="020F0502020204030203" pitchFamily="34" charset="0"/>
                <a:cs typeface="Lato Black" panose="020F0502020204030203" pitchFamily="34" charset="0"/>
              </a:rPr>
            </a:br>
            <a:r>
              <a:rPr lang="en-AU" sz="1200" b="1" cap="all" dirty="0">
                <a:latin typeface="Lato Black" panose="020F0502020204030203" pitchFamily="34" charset="0"/>
                <a:ea typeface="Lato Black" panose="020F0502020204030203" pitchFamily="34" charset="0"/>
                <a:cs typeface="Lato Black" panose="020F0502020204030203" pitchFamily="34" charset="0"/>
              </a:rPr>
              <a:t>foil under roof</a:t>
            </a:r>
          </a:p>
          <a:p>
            <a:pPr algn="ctr"/>
            <a:r>
              <a:rPr lang="en-AU" sz="1000" dirty="0">
                <a:latin typeface="Lato" panose="020F0502020204030203" pitchFamily="34" charset="0"/>
                <a:ea typeface="Lato" panose="020F0502020204030203" pitchFamily="34" charset="0"/>
                <a:cs typeface="Lato" panose="020F0502020204030203" pitchFamily="34" charset="0"/>
              </a:rPr>
              <a:t>Roof Attic Ventilation is necessary. Greater thermal insulation for higher risk roofs. Higher Thermal | Acoustic Benefit</a:t>
            </a: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5" name="Picture 4" descr="A logo for a company&#10;&#10;Description automatically generated">
            <a:extLst>
              <a:ext uri="{FF2B5EF4-FFF2-40B4-BE49-F238E27FC236}">
                <a16:creationId xmlns:a16="http://schemas.microsoft.com/office/drawing/2014/main" id="{9B83E97F-CB1B-D228-C62A-5F9C27FA2EFB}"/>
              </a:ext>
            </a:extLst>
          </p:cNvPr>
          <p:cNvPicPr>
            <a:picLocks noChangeAspect="1"/>
          </p:cNvPicPr>
          <p:nvPr/>
        </p:nvPicPr>
        <p:blipFill>
          <a:blip r:embed="rId7"/>
          <a:stretch>
            <a:fillRect/>
          </a:stretch>
        </p:blipFill>
        <p:spPr>
          <a:xfrm>
            <a:off x="790709" y="5986006"/>
            <a:ext cx="888565" cy="639767"/>
          </a:xfrm>
          <a:prstGeom prst="rect">
            <a:avLst/>
          </a:prstGeom>
        </p:spPr>
      </p:pic>
    </p:spTree>
    <p:extLst>
      <p:ext uri="{BB962C8B-B14F-4D97-AF65-F5344CB8AC3E}">
        <p14:creationId xmlns:p14="http://schemas.microsoft.com/office/powerpoint/2010/main" val="448922942"/>
      </p:ext>
    </p:extLst>
  </p:cSld>
  <p:clrMapOvr>
    <a:masterClrMapping/>
  </p:clrMapOvr>
  <mc:AlternateContent xmlns:mc="http://schemas.openxmlformats.org/markup-compatibility/2006" xmlns:p14="http://schemas.microsoft.com/office/powerpoint/2010/main">
    <mc:Choice Requires="p14">
      <p:transition spd="med" p14:dur="700" advTm="33694">
        <p:fade/>
      </p:transition>
    </mc:Choice>
    <mc:Fallback xmlns="">
      <p:transition spd="med" advTm="33694">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background with a blue and black logo&#10;&#10;Description automatically generated">
            <a:extLst>
              <a:ext uri="{FF2B5EF4-FFF2-40B4-BE49-F238E27FC236}">
                <a16:creationId xmlns:a16="http://schemas.microsoft.com/office/drawing/2014/main" id="{2012332A-5C6A-1773-DEE4-FA2204063AC7}"/>
              </a:ext>
            </a:extLst>
          </p:cNvPr>
          <p:cNvPicPr>
            <a:picLocks noChangeAspect="1"/>
          </p:cNvPicPr>
          <p:nvPr/>
        </p:nvPicPr>
        <p:blipFill>
          <a:blip r:embed="rId3"/>
          <a:stretch>
            <a:fillRect/>
          </a:stretch>
        </p:blipFill>
        <p:spPr>
          <a:xfrm>
            <a:off x="0" y="0"/>
            <a:ext cx="12191999" cy="6858000"/>
          </a:xfrm>
          <a:prstGeom prst="rect">
            <a:avLst/>
          </a:prstGeom>
        </p:spPr>
      </p:pic>
      <p:pic>
        <p:nvPicPr>
          <p:cNvPr id="7" name="Picture 6">
            <a:extLst>
              <a:ext uri="{FF2B5EF4-FFF2-40B4-BE49-F238E27FC236}">
                <a16:creationId xmlns:a16="http://schemas.microsoft.com/office/drawing/2014/main" id="{75B56DB2-914B-6EC1-BD15-3B9F088058A0}"/>
              </a:ext>
            </a:extLst>
          </p:cNvPr>
          <p:cNvPicPr>
            <a:picLocks noChangeAspect="1"/>
          </p:cNvPicPr>
          <p:nvPr/>
        </p:nvPicPr>
        <p:blipFill rotWithShape="1">
          <a:blip r:embed="rId4"/>
          <a:srcRect r="58508" b="12897"/>
          <a:stretch/>
        </p:blipFill>
        <p:spPr>
          <a:xfrm>
            <a:off x="1756779" y="2193003"/>
            <a:ext cx="3947335" cy="2608592"/>
          </a:xfrm>
          <a:prstGeom prst="rect">
            <a:avLst/>
          </a:prstGeom>
        </p:spPr>
      </p:pic>
      <p:pic>
        <p:nvPicPr>
          <p:cNvPr id="5" name="Picture 4" descr="Diagram of a roof with water vaporizer&#10;&#10;Description automatically generated">
            <a:extLst>
              <a:ext uri="{FF2B5EF4-FFF2-40B4-BE49-F238E27FC236}">
                <a16:creationId xmlns:a16="http://schemas.microsoft.com/office/drawing/2014/main" id="{84A75A9B-6C16-C13C-3C4E-FE16019BC45A}"/>
              </a:ext>
            </a:extLst>
          </p:cNvPr>
          <p:cNvPicPr>
            <a:picLocks noChangeAspect="1"/>
          </p:cNvPicPr>
          <p:nvPr/>
        </p:nvPicPr>
        <p:blipFill rotWithShape="1">
          <a:blip r:embed="rId5"/>
          <a:srcRect b="2683"/>
          <a:stretch/>
        </p:blipFill>
        <p:spPr>
          <a:xfrm>
            <a:off x="6871288" y="2263126"/>
            <a:ext cx="3866203" cy="3343017"/>
          </a:xfrm>
          <a:prstGeom prst="rect">
            <a:avLst/>
          </a:prstGeom>
        </p:spPr>
      </p:pic>
      <p:sp>
        <p:nvSpPr>
          <p:cNvPr id="6" name="TextBox 5">
            <a:extLst>
              <a:ext uri="{FF2B5EF4-FFF2-40B4-BE49-F238E27FC236}">
                <a16:creationId xmlns:a16="http://schemas.microsoft.com/office/drawing/2014/main" id="{3035266F-AFB0-A3B1-B282-B28E3B25F55E}"/>
              </a:ext>
            </a:extLst>
          </p:cNvPr>
          <p:cNvSpPr txBox="1"/>
          <p:nvPr/>
        </p:nvSpPr>
        <p:spPr>
          <a:xfrm>
            <a:off x="778833" y="943246"/>
            <a:ext cx="10863817" cy="574516"/>
          </a:xfrm>
          <a:prstGeom prst="rect">
            <a:avLst/>
          </a:prstGeom>
          <a:noFill/>
        </p:spPr>
        <p:txBody>
          <a:bodyPr wrap="square" rtlCol="0">
            <a:spAutoFit/>
          </a:bodyPr>
          <a:lstStyle/>
          <a:p>
            <a:pPr marR="0" algn="l" rtl="0"/>
            <a:r>
              <a:rPr lang="en-AU" sz="4700" b="0" i="0" u="none" strike="noStrike" cap="all" baseline="30000" dirty="0">
                <a:solidFill>
                  <a:srgbClr val="00467E"/>
                </a:solidFill>
                <a:latin typeface="Lato Light" panose="020F0502020204030203" pitchFamily="34" charset="0"/>
                <a:ea typeface="Lato Light" panose="020F0502020204030203" pitchFamily="34" charset="0"/>
                <a:cs typeface="Lato Light" panose="020F0502020204030203" pitchFamily="34" charset="0"/>
              </a:rPr>
              <a:t>Alternative and New Approaches are Emerging</a:t>
            </a:r>
          </a:p>
        </p:txBody>
      </p:sp>
      <p:sp>
        <p:nvSpPr>
          <p:cNvPr id="2" name="Rectangle 1">
            <a:extLst>
              <a:ext uri="{FF2B5EF4-FFF2-40B4-BE49-F238E27FC236}">
                <a16:creationId xmlns:a16="http://schemas.microsoft.com/office/drawing/2014/main" id="{6A342696-AF2F-348E-7D0D-4AC37DEA0F71}"/>
              </a:ext>
            </a:extLst>
          </p:cNvPr>
          <p:cNvSpPr/>
          <p:nvPr/>
        </p:nvSpPr>
        <p:spPr>
          <a:xfrm>
            <a:off x="1052623" y="1523493"/>
            <a:ext cx="4954772" cy="575335"/>
          </a:xfrm>
          <a:prstGeom prst="rect">
            <a:avLst/>
          </a:prstGeom>
          <a:solidFill>
            <a:srgbClr val="225F8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Lato" panose="020F0502020204030203" pitchFamily="34" charset="0"/>
                <a:ea typeface="Lato" panose="020F0502020204030203" pitchFamily="34" charset="0"/>
                <a:cs typeface="Lato" panose="020F0502020204030203" pitchFamily="34" charset="0"/>
              </a:rPr>
              <a:t>ALTERNATIVE</a:t>
            </a:r>
          </a:p>
        </p:txBody>
      </p:sp>
      <p:sp>
        <p:nvSpPr>
          <p:cNvPr id="3" name="Rectangle 2">
            <a:extLst>
              <a:ext uri="{FF2B5EF4-FFF2-40B4-BE49-F238E27FC236}">
                <a16:creationId xmlns:a16="http://schemas.microsoft.com/office/drawing/2014/main" id="{9D8EB3A1-7825-3CE6-634F-3216AC5FB749}"/>
              </a:ext>
            </a:extLst>
          </p:cNvPr>
          <p:cNvSpPr/>
          <p:nvPr/>
        </p:nvSpPr>
        <p:spPr>
          <a:xfrm>
            <a:off x="6281185" y="1523493"/>
            <a:ext cx="4766043" cy="575335"/>
          </a:xfrm>
          <a:prstGeom prst="rect">
            <a:avLst/>
          </a:prstGeom>
          <a:solidFill>
            <a:srgbClr val="225F8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latin typeface="Lato" panose="020F0502020204030203" pitchFamily="34" charset="0"/>
                <a:ea typeface="Lato" panose="020F0502020204030203" pitchFamily="34" charset="0"/>
                <a:cs typeface="Lato" panose="020F0502020204030203" pitchFamily="34" charset="0"/>
              </a:rPr>
              <a:t>NEW</a:t>
            </a:r>
          </a:p>
        </p:txBody>
      </p:sp>
      <p:sp>
        <p:nvSpPr>
          <p:cNvPr id="10" name="TextBox 9">
            <a:extLst>
              <a:ext uri="{FF2B5EF4-FFF2-40B4-BE49-F238E27FC236}">
                <a16:creationId xmlns:a16="http://schemas.microsoft.com/office/drawing/2014/main" id="{8C444596-F679-5D32-E93F-F07B4D315A3F}"/>
              </a:ext>
            </a:extLst>
          </p:cNvPr>
          <p:cNvSpPr txBox="1"/>
          <p:nvPr/>
        </p:nvSpPr>
        <p:spPr>
          <a:xfrm>
            <a:off x="759930" y="4781530"/>
            <a:ext cx="4556349" cy="1418337"/>
          </a:xfrm>
          <a:prstGeom prst="rect">
            <a:avLst/>
          </a:prstGeom>
          <a:noFill/>
        </p:spPr>
        <p:txBody>
          <a:bodyPr wrap="square" rtlCol="0">
            <a:spAutoFit/>
          </a:bodyPr>
          <a:lstStyle/>
          <a:p>
            <a:pPr algn="ctr">
              <a:spcBef>
                <a:spcPts val="300"/>
              </a:spcBef>
              <a:spcAft>
                <a:spcPts val="300"/>
              </a:spcAft>
            </a:pPr>
            <a:r>
              <a:rPr lang="en-AU" sz="1200" b="1" dirty="0">
                <a:latin typeface="Lato Black" panose="020F0502020204030203" pitchFamily="34" charset="0"/>
                <a:ea typeface="Lato Black" panose="020F0502020204030203" pitchFamily="34" charset="0"/>
                <a:cs typeface="Lato Black" panose="020F0502020204030203" pitchFamily="34" charset="0"/>
              </a:rPr>
              <a:t>METAL ROOF + PERMEABLE MEMBRANE</a:t>
            </a:r>
            <a:br>
              <a:rPr lang="en-AU" sz="1000" dirty="0">
                <a:latin typeface="Lato" panose="020F0502020204030203" pitchFamily="34" charset="0"/>
                <a:ea typeface="Lato" panose="020F0502020204030203" pitchFamily="34" charset="0"/>
                <a:cs typeface="Lato" panose="020F0502020204030203" pitchFamily="34" charset="0"/>
              </a:rPr>
            </a:br>
            <a:r>
              <a:rPr lang="en-AU" sz="1000" dirty="0">
                <a:latin typeface="Lato" panose="020F0502020204030203" pitchFamily="34" charset="0"/>
                <a:ea typeface="Lato" panose="020F0502020204030203" pitchFamily="34" charset="0"/>
                <a:cs typeface="Lato" panose="020F0502020204030203" pitchFamily="34" charset="0"/>
              </a:rPr>
              <a:t>Breathable Membrane beneath roof sheet and</a:t>
            </a:r>
            <a:br>
              <a:rPr lang="en-AU" sz="1000" dirty="0">
                <a:latin typeface="Lato" panose="020F0502020204030203" pitchFamily="34" charset="0"/>
                <a:ea typeface="Lato" panose="020F0502020204030203" pitchFamily="34" charset="0"/>
                <a:cs typeface="Lato" panose="020F0502020204030203" pitchFamily="34" charset="0"/>
              </a:rPr>
            </a:br>
            <a:r>
              <a:rPr lang="en-AU" sz="1000" dirty="0">
                <a:latin typeface="Lato" panose="020F0502020204030203" pitchFamily="34" charset="0"/>
                <a:ea typeface="Lato" panose="020F0502020204030203" pitchFamily="34" charset="0"/>
                <a:cs typeface="Lato" panose="020F0502020204030203" pitchFamily="34" charset="0"/>
              </a:rPr>
              <a:t>water vapour passes through from roof attic.</a:t>
            </a:r>
            <a:br>
              <a:rPr lang="en-AU" sz="1000" dirty="0">
                <a:latin typeface="Lato" panose="020F0502020204030203" pitchFamily="34" charset="0"/>
                <a:ea typeface="Lato" panose="020F0502020204030203" pitchFamily="34" charset="0"/>
                <a:cs typeface="Lato" panose="020F0502020204030203" pitchFamily="34" charset="0"/>
              </a:rPr>
            </a:br>
            <a:r>
              <a:rPr lang="en-AU" sz="1000" dirty="0">
                <a:latin typeface="Lato" panose="020F0502020204030203" pitchFamily="34" charset="0"/>
                <a:ea typeface="Lato" panose="020F0502020204030203" pitchFamily="34" charset="0"/>
                <a:cs typeface="Lato" panose="020F0502020204030203" pitchFamily="34" charset="0"/>
              </a:rPr>
              <a:t>Above Membrane drainage and drying is necessary</a:t>
            </a:r>
            <a:br>
              <a:rPr lang="en-AU" sz="1000" dirty="0">
                <a:latin typeface="Lato" panose="020F0502020204030203" pitchFamily="34" charset="0"/>
                <a:ea typeface="Lato" panose="020F0502020204030203" pitchFamily="34" charset="0"/>
                <a:cs typeface="Lato" panose="020F0502020204030203" pitchFamily="34" charset="0"/>
              </a:rPr>
            </a:br>
            <a:r>
              <a:rPr lang="en-AU" sz="1000" dirty="0">
                <a:latin typeface="Lato" panose="020F0502020204030203" pitchFamily="34" charset="0"/>
                <a:ea typeface="Lato" panose="020F0502020204030203" pitchFamily="34" charset="0"/>
                <a:cs typeface="Lato" panose="020F0502020204030203" pitchFamily="34" charset="0"/>
              </a:rPr>
              <a:t>Roof Attic Ventilation is required</a:t>
            </a:r>
          </a:p>
          <a:p>
            <a:pPr>
              <a:spcBef>
                <a:spcPts val="300"/>
              </a:spcBef>
              <a:spcAft>
                <a:spcPts val="300"/>
              </a:spcAft>
            </a:pPr>
            <a:endParaRPr lang="en-AU" sz="1000" dirty="0">
              <a:latin typeface="Lato" panose="020F0502020204030203" pitchFamily="34" charset="0"/>
              <a:ea typeface="Lato" panose="020F0502020204030203" pitchFamily="34" charset="0"/>
              <a:cs typeface="Lato" panose="020F0502020204030203" pitchFamily="34" charset="0"/>
            </a:endParaRP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12" name="TextBox 11">
            <a:extLst>
              <a:ext uri="{FF2B5EF4-FFF2-40B4-BE49-F238E27FC236}">
                <a16:creationId xmlns:a16="http://schemas.microsoft.com/office/drawing/2014/main" id="{E9F650F2-8FD6-0175-DBCD-E76AFB90F9BD}"/>
              </a:ext>
            </a:extLst>
          </p:cNvPr>
          <p:cNvSpPr txBox="1"/>
          <p:nvPr/>
        </p:nvSpPr>
        <p:spPr>
          <a:xfrm>
            <a:off x="797949" y="2446660"/>
            <a:ext cx="2622698" cy="1079783"/>
          </a:xfrm>
          <a:prstGeom prst="rect">
            <a:avLst/>
          </a:prstGeom>
          <a:noFill/>
        </p:spPr>
        <p:txBody>
          <a:bodyPr wrap="square" rtlCol="0">
            <a:spAutoFit/>
          </a:bodyPr>
          <a:lstStyle/>
          <a:p>
            <a:pPr algn="ctr">
              <a:spcBef>
                <a:spcPts val="300"/>
              </a:spcBef>
              <a:spcAft>
                <a:spcPts val="300"/>
              </a:spcAft>
            </a:pPr>
            <a:r>
              <a:rPr lang="en-AU" sz="1000" b="1" dirty="0">
                <a:latin typeface="Lato Black" panose="020F0502020204030203" pitchFamily="34" charset="0"/>
                <a:ea typeface="Lato Black" panose="020F0502020204030203" pitchFamily="34" charset="0"/>
                <a:cs typeface="Lato Black" panose="020F0502020204030203" pitchFamily="34" charset="0"/>
              </a:rPr>
              <a:t>Increased humidity above membrane requires consideration of material durability and compatibility.</a:t>
            </a:r>
            <a:endParaRPr lang="en-AU" sz="1000" dirty="0">
              <a:latin typeface="Lato" panose="020F0502020204030203" pitchFamily="34" charset="0"/>
              <a:ea typeface="Lato" panose="020F0502020204030203" pitchFamily="34" charset="0"/>
              <a:cs typeface="Lato" panose="020F0502020204030203" pitchFamily="34" charset="0"/>
            </a:endParaRPr>
          </a:p>
          <a:p>
            <a:pPr>
              <a:spcBef>
                <a:spcPts val="300"/>
              </a:spcBef>
              <a:spcAft>
                <a:spcPts val="300"/>
              </a:spcAft>
            </a:pPr>
            <a:endParaRPr lang="en-AU" sz="1000" dirty="0">
              <a:latin typeface="Lato" panose="020F0502020204030203" pitchFamily="34" charset="0"/>
              <a:ea typeface="Lato" panose="020F0502020204030203" pitchFamily="34" charset="0"/>
              <a:cs typeface="Lato" panose="020F0502020204030203" pitchFamily="34" charset="0"/>
            </a:endParaRP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15" name="TextBox 14">
            <a:extLst>
              <a:ext uri="{FF2B5EF4-FFF2-40B4-BE49-F238E27FC236}">
                <a16:creationId xmlns:a16="http://schemas.microsoft.com/office/drawing/2014/main" id="{9FE2147C-1AD7-363B-82BF-49F823D03278}"/>
              </a:ext>
            </a:extLst>
          </p:cNvPr>
          <p:cNvSpPr txBox="1"/>
          <p:nvPr/>
        </p:nvSpPr>
        <p:spPr>
          <a:xfrm>
            <a:off x="6712690" y="2478481"/>
            <a:ext cx="2307262" cy="1079783"/>
          </a:xfrm>
          <a:prstGeom prst="rect">
            <a:avLst/>
          </a:prstGeom>
          <a:noFill/>
        </p:spPr>
        <p:txBody>
          <a:bodyPr wrap="square" rtlCol="0">
            <a:spAutoFit/>
          </a:bodyPr>
          <a:lstStyle/>
          <a:p>
            <a:pPr algn="ctr">
              <a:spcBef>
                <a:spcPts val="300"/>
              </a:spcBef>
              <a:spcAft>
                <a:spcPts val="300"/>
              </a:spcAft>
            </a:pPr>
            <a:r>
              <a:rPr lang="en-AU" sz="1000" b="1" dirty="0">
                <a:latin typeface="Lato Black" panose="020F0502020204030203" pitchFamily="34" charset="0"/>
                <a:ea typeface="Lato Black" panose="020F0502020204030203" pitchFamily="34" charset="0"/>
                <a:cs typeface="Lato Black" panose="020F0502020204030203" pitchFamily="34" charset="0"/>
              </a:rPr>
              <a:t>Membrane absorbs and releases moister in cycle with attic ventilation.</a:t>
            </a:r>
            <a:endParaRPr lang="en-AU" sz="1000" dirty="0">
              <a:latin typeface="Lato" panose="020F0502020204030203" pitchFamily="34" charset="0"/>
              <a:ea typeface="Lato" panose="020F0502020204030203" pitchFamily="34" charset="0"/>
              <a:cs typeface="Lato" panose="020F0502020204030203" pitchFamily="34" charset="0"/>
            </a:endParaRPr>
          </a:p>
          <a:p>
            <a:pPr>
              <a:spcBef>
                <a:spcPts val="300"/>
              </a:spcBef>
              <a:spcAft>
                <a:spcPts val="300"/>
              </a:spcAft>
            </a:pPr>
            <a:endParaRPr lang="en-AU" sz="1000" dirty="0">
              <a:latin typeface="Lato" panose="020F0502020204030203" pitchFamily="34" charset="0"/>
              <a:ea typeface="Lato" panose="020F0502020204030203" pitchFamily="34" charset="0"/>
              <a:cs typeface="Lato" panose="020F0502020204030203" pitchFamily="34" charset="0"/>
            </a:endParaRP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D36B6679-2357-50B4-9C96-271BA2E9156A}"/>
              </a:ext>
            </a:extLst>
          </p:cNvPr>
          <p:cNvSpPr txBox="1"/>
          <p:nvPr/>
        </p:nvSpPr>
        <p:spPr>
          <a:xfrm>
            <a:off x="7836196" y="4772991"/>
            <a:ext cx="3595874" cy="995144"/>
          </a:xfrm>
          <a:prstGeom prst="rect">
            <a:avLst/>
          </a:prstGeom>
          <a:noFill/>
        </p:spPr>
        <p:txBody>
          <a:bodyPr wrap="square" rtlCol="0">
            <a:spAutoFit/>
          </a:bodyPr>
          <a:lstStyle/>
          <a:p>
            <a:pPr algn="ctr"/>
            <a:r>
              <a:rPr lang="en-AU" sz="1200" b="1" dirty="0">
                <a:latin typeface="Lato Black" panose="020F0502020204030203" pitchFamily="34" charset="0"/>
                <a:ea typeface="Lato Black" panose="020F0502020204030203" pitchFamily="34" charset="0"/>
                <a:cs typeface="Lato Black" panose="020F0502020204030203" pitchFamily="34" charset="0"/>
              </a:rPr>
              <a:t>METAL ROOF + ABSORBANT MEMBRANE</a:t>
            </a:r>
          </a:p>
          <a:p>
            <a:pPr algn="ctr"/>
            <a:r>
              <a:rPr lang="en-AU" sz="1000" dirty="0">
                <a:latin typeface="Lato" panose="020F0502020204030203" pitchFamily="34" charset="0"/>
                <a:ea typeface="Lato" panose="020F0502020204030203" pitchFamily="34" charset="0"/>
                <a:cs typeface="Lato" panose="020F0502020204030203" pitchFamily="34" charset="0"/>
              </a:rPr>
              <a:t>Absorbent fleece is laminated to underside of roof sheet </a:t>
            </a:r>
          </a:p>
          <a:p>
            <a:pPr algn="ctr"/>
            <a:r>
              <a:rPr lang="en-AU" sz="1000" dirty="0">
                <a:latin typeface="Lato" panose="020F0502020204030203" pitchFamily="34" charset="0"/>
                <a:ea typeface="Lato" panose="020F0502020204030203" pitchFamily="34" charset="0"/>
                <a:cs typeface="Lato" panose="020F0502020204030203" pitchFamily="34" charset="0"/>
              </a:rPr>
              <a:t>Any Condensate is stored in the fleece to avoid dripping</a:t>
            </a:r>
          </a:p>
          <a:p>
            <a:pPr algn="ctr"/>
            <a:r>
              <a:rPr lang="en-AU" sz="1000" dirty="0">
                <a:latin typeface="Lato" panose="020F0502020204030203" pitchFamily="34" charset="0"/>
                <a:ea typeface="Lato" panose="020F0502020204030203" pitchFamily="34" charset="0"/>
                <a:cs typeface="Lato" panose="020F0502020204030203" pitchFamily="34" charset="0"/>
              </a:rPr>
              <a:t>Roof Attic Ventilation is necessary</a:t>
            </a:r>
          </a:p>
          <a:p>
            <a:pPr marR="0" algn="l" rtl="0"/>
            <a:endParaRPr lang="en-AU" sz="2500" b="0" i="0" u="none" strike="noStrike" baseline="30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pic>
        <p:nvPicPr>
          <p:cNvPr id="4" name="Picture 3" descr="A logo for a company&#10;&#10;Description automatically generated">
            <a:extLst>
              <a:ext uri="{FF2B5EF4-FFF2-40B4-BE49-F238E27FC236}">
                <a16:creationId xmlns:a16="http://schemas.microsoft.com/office/drawing/2014/main" id="{263B0496-F2F2-8F5F-0639-E528882FFA9A}"/>
              </a:ext>
            </a:extLst>
          </p:cNvPr>
          <p:cNvPicPr>
            <a:picLocks noChangeAspect="1"/>
          </p:cNvPicPr>
          <p:nvPr/>
        </p:nvPicPr>
        <p:blipFill>
          <a:blip r:embed="rId6"/>
          <a:stretch>
            <a:fillRect/>
          </a:stretch>
        </p:blipFill>
        <p:spPr>
          <a:xfrm>
            <a:off x="790709" y="5986006"/>
            <a:ext cx="888565" cy="639767"/>
          </a:xfrm>
          <a:prstGeom prst="rect">
            <a:avLst/>
          </a:prstGeom>
        </p:spPr>
      </p:pic>
    </p:spTree>
    <p:extLst>
      <p:ext uri="{BB962C8B-B14F-4D97-AF65-F5344CB8AC3E}">
        <p14:creationId xmlns:p14="http://schemas.microsoft.com/office/powerpoint/2010/main" val="4233031990"/>
      </p:ext>
    </p:extLst>
  </p:cSld>
  <p:clrMapOvr>
    <a:masterClrMapping/>
  </p:clrMapOvr>
  <mc:AlternateContent xmlns:mc="http://schemas.openxmlformats.org/markup-compatibility/2006" xmlns:p14="http://schemas.microsoft.com/office/powerpoint/2010/main">
    <mc:Choice Requires="p14">
      <p:transition spd="med" p14:dur="700" advTm="54969">
        <p:fade/>
      </p:transition>
    </mc:Choice>
    <mc:Fallback xmlns="">
      <p:transition spd="med" advTm="54969">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dceb62-ef84-4abb-aa9c-7102cb8fdd45" xsi:nil="true"/>
    <lcf76f155ced4ddcb4097134ff3c332f xmlns="7b908c4f-0f3a-4f42-825c-b60d611e09c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E1AECA5D80BC458E33A67BC4745549" ma:contentTypeVersion="17" ma:contentTypeDescription="Create a new document." ma:contentTypeScope="" ma:versionID="930a78fac876db225c29b7aeed87a854">
  <xsd:schema xmlns:xsd="http://www.w3.org/2001/XMLSchema" xmlns:xs="http://www.w3.org/2001/XMLSchema" xmlns:p="http://schemas.microsoft.com/office/2006/metadata/properties" xmlns:ns2="7b908c4f-0f3a-4f42-825c-b60d611e09c2" xmlns:ns3="4adceb62-ef84-4abb-aa9c-7102cb8fdd45" targetNamespace="http://schemas.microsoft.com/office/2006/metadata/properties" ma:root="true" ma:fieldsID="aed7927544f5646061f48d8e856c4caf" ns2:_="" ns3:_="">
    <xsd:import namespace="7b908c4f-0f3a-4f42-825c-b60d611e09c2"/>
    <xsd:import namespace="4adceb62-ef84-4abb-aa9c-7102cb8fdd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908c4f-0f3a-4f42-825c-b60d611e09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bf47a-f6ca-4b6c-a896-b8359ca3f1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ceb62-ef84-4abb-aa9c-7102cb8fdd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53d88f8-a8df-4ec0-b05e-efe4e8f30118}" ma:internalName="TaxCatchAll" ma:showField="CatchAllData" ma:web="4adceb62-ef84-4abb-aa9c-7102cb8fdd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0D0AE1-32E6-4616-9E39-8613B1D8E08D}">
  <ds:schemaRefs>
    <ds:schemaRef ds:uri="http://schemas.microsoft.com/office/2006/metadata/properties"/>
    <ds:schemaRef ds:uri="e2d08a82-e8c5-49b8-9969-7f6e7df27523"/>
    <ds:schemaRef ds:uri="http://purl.org/dc/elements/1.1/"/>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2b837eb7-88a3-4ce1-97da-ece918ff63e1"/>
    <ds:schemaRef ds:uri="http://www.w3.org/XML/1998/namespace"/>
    <ds:schemaRef ds:uri="http://purl.org/dc/dcmitype/"/>
  </ds:schemaRefs>
</ds:datastoreItem>
</file>

<file path=customXml/itemProps2.xml><?xml version="1.0" encoding="utf-8"?>
<ds:datastoreItem xmlns:ds="http://schemas.openxmlformats.org/officeDocument/2006/customXml" ds:itemID="{5664C7E5-0C83-4C22-A9BE-DE7A8E9A8372}"/>
</file>

<file path=customXml/itemProps3.xml><?xml version="1.0" encoding="utf-8"?>
<ds:datastoreItem xmlns:ds="http://schemas.openxmlformats.org/officeDocument/2006/customXml" ds:itemID="{AA35BB30-FD3C-4A07-8E93-BBBAF207B7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5346</TotalTime>
  <Words>811</Words>
  <Application>Microsoft Office PowerPoint</Application>
  <PresentationFormat>Widescreen</PresentationFormat>
  <Paragraphs>101</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Lato</vt:lpstr>
      <vt:lpstr>Lato Black</vt:lpstr>
      <vt:lpstr>Lato Light</vt:lpstr>
      <vt:lpstr>Lato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gino@brandignition.com.au</dc:creator>
  <cp:lastModifiedBy>Lane, Kate</cp:lastModifiedBy>
  <cp:revision>100</cp:revision>
  <cp:lastPrinted>2023-08-14T04:13:10Z</cp:lastPrinted>
  <dcterms:created xsi:type="dcterms:W3CDTF">2022-10-05T01:15:27Z</dcterms:created>
  <dcterms:modified xsi:type="dcterms:W3CDTF">2023-10-17T02:37:05Z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0x01010096E1AECA5D80BC458E33A67BC4745549</vt:lpwstr>
  </property>
</Properties>
</file>