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81" r:id="rId3"/>
    <p:sldId id="272" r:id="rId4"/>
    <p:sldId id="282" r:id="rId5"/>
    <p:sldId id="257" r:id="rId6"/>
    <p:sldId id="273" r:id="rId7"/>
    <p:sldId id="275" r:id="rId8"/>
    <p:sldId id="277" r:id="rId9"/>
    <p:sldId id="283" r:id="rId10"/>
    <p:sldId id="279" r:id="rId11"/>
    <p:sldId id="278" r:id="rId12"/>
    <p:sldId id="280" r:id="rId13"/>
    <p:sldId id="267" r:id="rId14"/>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00477F"/>
    <a:srgbClr val="FFFFFF"/>
    <a:srgbClr val="225F8F"/>
    <a:srgbClr val="00467E"/>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9"/>
    <p:restoredTop sz="68860" autoAdjust="0"/>
  </p:normalViewPr>
  <p:slideViewPr>
    <p:cSldViewPr snapToGrid="0">
      <p:cViewPr varScale="1">
        <p:scale>
          <a:sx n="75" d="100"/>
          <a:sy n="75" d="100"/>
        </p:scale>
        <p:origin x="2064"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B7141853-B1B1-4430-A745-7B20446733BD}" type="datetimeFigureOut">
              <a:rPr lang="en-AU" smtClean="0"/>
              <a:t>7/09/2023</a:t>
            </a:fld>
            <a:endParaRPr lang="en-AU"/>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8B79405-B0EF-408B-8DAE-E7E96E77BC45}" type="slidenum">
              <a:rPr lang="en-AU" smtClean="0"/>
              <a:t>‹#›</a:t>
            </a:fld>
            <a:endParaRPr lang="en-AU"/>
          </a:p>
        </p:txBody>
      </p:sp>
    </p:spTree>
    <p:extLst>
      <p:ext uri="{BB962C8B-B14F-4D97-AF65-F5344CB8AC3E}">
        <p14:creationId xmlns:p14="http://schemas.microsoft.com/office/powerpoint/2010/main" val="317326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highlight>
                <a:srgbClr val="FFFF00"/>
              </a:highligh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a:t>
            </a:fld>
            <a:endParaRPr lang="en-AU"/>
          </a:p>
        </p:txBody>
      </p:sp>
    </p:spTree>
    <p:extLst>
      <p:ext uri="{BB962C8B-B14F-4D97-AF65-F5344CB8AC3E}">
        <p14:creationId xmlns:p14="http://schemas.microsoft.com/office/powerpoint/2010/main" val="326845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10</a:t>
            </a:fld>
            <a:endParaRPr lang="en-AU"/>
          </a:p>
        </p:txBody>
      </p:sp>
    </p:spTree>
    <p:extLst>
      <p:ext uri="{BB962C8B-B14F-4D97-AF65-F5344CB8AC3E}">
        <p14:creationId xmlns:p14="http://schemas.microsoft.com/office/powerpoint/2010/main" val="155575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11</a:t>
            </a:fld>
            <a:endParaRPr lang="en-AU"/>
          </a:p>
        </p:txBody>
      </p:sp>
    </p:spTree>
    <p:extLst>
      <p:ext uri="{BB962C8B-B14F-4D97-AF65-F5344CB8AC3E}">
        <p14:creationId xmlns:p14="http://schemas.microsoft.com/office/powerpoint/2010/main" val="100931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12</a:t>
            </a:fld>
            <a:endParaRPr lang="en-AU"/>
          </a:p>
        </p:txBody>
      </p:sp>
    </p:spTree>
    <p:extLst>
      <p:ext uri="{BB962C8B-B14F-4D97-AF65-F5344CB8AC3E}">
        <p14:creationId xmlns:p14="http://schemas.microsoft.com/office/powerpoint/2010/main" val="794228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13</a:t>
            </a:fld>
            <a:endParaRPr lang="en-AU"/>
          </a:p>
        </p:txBody>
      </p:sp>
    </p:spTree>
    <p:extLst>
      <p:ext uri="{BB962C8B-B14F-4D97-AF65-F5344CB8AC3E}">
        <p14:creationId xmlns:p14="http://schemas.microsoft.com/office/powerpoint/2010/main" val="3160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a:t>
            </a:fld>
            <a:endParaRPr lang="en-AU"/>
          </a:p>
        </p:txBody>
      </p:sp>
    </p:spTree>
    <p:extLst>
      <p:ext uri="{BB962C8B-B14F-4D97-AF65-F5344CB8AC3E}">
        <p14:creationId xmlns:p14="http://schemas.microsoft.com/office/powerpoint/2010/main" val="124699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3</a:t>
            </a:fld>
            <a:endParaRPr lang="en-AU"/>
          </a:p>
        </p:txBody>
      </p:sp>
    </p:spTree>
    <p:extLst>
      <p:ext uri="{BB962C8B-B14F-4D97-AF65-F5344CB8AC3E}">
        <p14:creationId xmlns:p14="http://schemas.microsoft.com/office/powerpoint/2010/main" val="126994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4</a:t>
            </a:fld>
            <a:endParaRPr lang="en-AU"/>
          </a:p>
        </p:txBody>
      </p:sp>
    </p:spTree>
    <p:extLst>
      <p:ext uri="{BB962C8B-B14F-4D97-AF65-F5344CB8AC3E}">
        <p14:creationId xmlns:p14="http://schemas.microsoft.com/office/powerpoint/2010/main" val="223437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strike="sngStrik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5</a:t>
            </a:fld>
            <a:endParaRPr lang="en-AU"/>
          </a:p>
        </p:txBody>
      </p:sp>
    </p:spTree>
    <p:extLst>
      <p:ext uri="{BB962C8B-B14F-4D97-AF65-F5344CB8AC3E}">
        <p14:creationId xmlns:p14="http://schemas.microsoft.com/office/powerpoint/2010/main" val="238005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6</a:t>
            </a:fld>
            <a:endParaRPr lang="en-AU"/>
          </a:p>
        </p:txBody>
      </p:sp>
    </p:spTree>
    <p:extLst>
      <p:ext uri="{BB962C8B-B14F-4D97-AF65-F5344CB8AC3E}">
        <p14:creationId xmlns:p14="http://schemas.microsoft.com/office/powerpoint/2010/main" val="212991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2800" dirty="0"/>
          </a:p>
        </p:txBody>
      </p:sp>
      <p:sp>
        <p:nvSpPr>
          <p:cNvPr id="4" name="Slide Number Placeholder 3"/>
          <p:cNvSpPr>
            <a:spLocks noGrp="1"/>
          </p:cNvSpPr>
          <p:nvPr>
            <p:ph type="sldNum" sz="quarter" idx="5"/>
          </p:nvPr>
        </p:nvSpPr>
        <p:spPr/>
        <p:txBody>
          <a:bodyPr/>
          <a:lstStyle/>
          <a:p>
            <a:fld id="{E8B79405-B0EF-408B-8DAE-E7E96E77BC45}" type="slidenum">
              <a:rPr lang="en-AU" smtClean="0"/>
              <a:t>7</a:t>
            </a:fld>
            <a:endParaRPr lang="en-AU"/>
          </a:p>
        </p:txBody>
      </p:sp>
    </p:spTree>
    <p:extLst>
      <p:ext uri="{BB962C8B-B14F-4D97-AF65-F5344CB8AC3E}">
        <p14:creationId xmlns:p14="http://schemas.microsoft.com/office/powerpoint/2010/main" val="197459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latin typeface="+mn-l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8</a:t>
            </a:fld>
            <a:endParaRPr lang="en-AU"/>
          </a:p>
        </p:txBody>
      </p:sp>
    </p:spTree>
    <p:extLst>
      <p:ext uri="{BB962C8B-B14F-4D97-AF65-F5344CB8AC3E}">
        <p14:creationId xmlns:p14="http://schemas.microsoft.com/office/powerpoint/2010/main" val="323994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latin typeface="+mn-l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9</a:t>
            </a:fld>
            <a:endParaRPr lang="en-AU"/>
          </a:p>
        </p:txBody>
      </p:sp>
    </p:spTree>
    <p:extLst>
      <p:ext uri="{BB962C8B-B14F-4D97-AF65-F5344CB8AC3E}">
        <p14:creationId xmlns:p14="http://schemas.microsoft.com/office/powerpoint/2010/main" val="82133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F557-F10C-BD7D-BCCB-6A6953AACE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B9DC1F-4BDE-D36B-B3D7-0F30CDFB6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4E02C-048C-3391-3359-470623C2D029}"/>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FB9C9675-7EA6-FE58-565D-4B621BB9C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8C1A0-1CBE-11FB-F569-7109CF5CE65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827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D32D-B8E6-F531-4149-80F4DEDCFD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D05302-CBE4-246F-1782-B387CC51F7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BE4351-5AAE-2CCE-84F0-CB8FDFD6DA0E}"/>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B3CD411C-1927-5854-1F8F-F4A07C1A8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1512B-64C3-72FD-32A1-B2BA2317866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5575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56CC3-1E56-B621-E733-1D75CB5CAD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C04F5-724F-C553-CADF-15D8B558FF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707110-5FCE-BAF2-1AFE-A7AE90E9A122}"/>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A83568BD-581C-57F7-2AAE-8E0BBF6B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67F89-E83A-2117-C616-647156E81C42}"/>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42397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3593-0C65-F19F-1EF0-73E14C3858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A384ACA-84F7-9154-0D6B-A906F3F8DC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A31CBC-7787-B0AA-11E6-FB4614DD8FCD}"/>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961C1F55-13A1-3A2B-9174-4B8EF26DD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5947A-215F-682A-AE62-BAAD37F12F7E}"/>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9015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45E-4D2A-231E-DFE1-5B54AD0788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1F8C86-78EE-ABCF-1CE5-6C687D5D5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55D0A3-56C3-12A0-BAAD-63B1D6560A8B}"/>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3FD4B292-08CB-46CB-BAC2-E48D015AE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F635E-BDE1-5269-31A1-E91AC8EB522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5443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7E11-6A92-9856-9BF5-5BF379B708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D877DA-B7B6-45A9-DCC7-3F4E44FF8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487B26-28C2-D69A-0818-62487B8C7F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D6B135-D59D-948E-52E7-FB63FB42D2E7}"/>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6" name="Footer Placeholder 5">
            <a:extLst>
              <a:ext uri="{FF2B5EF4-FFF2-40B4-BE49-F238E27FC236}">
                <a16:creationId xmlns:a16="http://schemas.microsoft.com/office/drawing/2014/main" id="{ACA5A39A-4C04-7EB7-FC10-D335E02FC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7F96C-0C97-983A-CF0B-4969F1F1F73F}"/>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4420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3272-D32E-6426-08A0-03D09CA897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814914-A9FA-78CE-EE81-3258F10F3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80C5DE-C99B-9062-504E-2AF0171FB3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94C7D0-7E98-AA5E-71D1-95741F95D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0FA07A-399F-19ED-A025-F4AAFED48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AFD33A-6901-9F32-0F50-CAD7056549F9}"/>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8" name="Footer Placeholder 7">
            <a:extLst>
              <a:ext uri="{FF2B5EF4-FFF2-40B4-BE49-F238E27FC236}">
                <a16:creationId xmlns:a16="http://schemas.microsoft.com/office/drawing/2014/main" id="{1534DB56-27DD-B6AC-FBB8-817D0F9D99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D2EC16-D712-0EBA-AF04-E078734D8B0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8523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061A-07C6-EF64-A83B-93DDD1ECDF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DB21BA-5AF7-3D53-37DC-9C9C45B06759}"/>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4" name="Footer Placeholder 3">
            <a:extLst>
              <a:ext uri="{FF2B5EF4-FFF2-40B4-BE49-F238E27FC236}">
                <a16:creationId xmlns:a16="http://schemas.microsoft.com/office/drawing/2014/main" id="{0A8FD51B-6B1B-CD9E-A9C9-79BAAC09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9079FB-C157-2611-4801-32737B45EEE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35801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F1DF4-A1C6-6FFF-9E8B-86A99039E5DD}"/>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3" name="Footer Placeholder 2">
            <a:extLst>
              <a:ext uri="{FF2B5EF4-FFF2-40B4-BE49-F238E27FC236}">
                <a16:creationId xmlns:a16="http://schemas.microsoft.com/office/drawing/2014/main" id="{F73255F7-898A-5C98-0FC7-133A1B74A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B39307-E0CC-3C69-5C5D-DF33B43A44D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3096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80DD-F211-898D-F558-344FBDCBCC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435AE7-8B4F-CC04-5E57-89AE608F3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FD24E56-9517-46B9-E643-02524DCE2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3E8487-76B0-03AD-8F13-B624D6E425AA}"/>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6" name="Footer Placeholder 5">
            <a:extLst>
              <a:ext uri="{FF2B5EF4-FFF2-40B4-BE49-F238E27FC236}">
                <a16:creationId xmlns:a16="http://schemas.microsoft.com/office/drawing/2014/main" id="{670A48FF-9432-4B06-E095-F71B69427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420C1-6F99-B8AD-B056-51B4639C9A41}"/>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528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6EDF-4662-1548-CD56-5DA357FBC9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E78CFA-089C-F3EF-4765-1FF7037A7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84F8D3-F6CF-D620-A73E-20BEEBD1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68EA81-C811-524B-BAA1-32CA64964F33}"/>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6" name="Footer Placeholder 5">
            <a:extLst>
              <a:ext uri="{FF2B5EF4-FFF2-40B4-BE49-F238E27FC236}">
                <a16:creationId xmlns:a16="http://schemas.microsoft.com/office/drawing/2014/main" id="{6B0CC56B-CA85-D1CF-4279-9FC64C0A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F44CA-9B15-3CD3-7C00-4288A05FC60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8479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B9C53-19F3-25D6-ED87-D8256E589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F6F7C0-71E6-D16F-DDAA-AF1B91CB7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974487-2597-B6B3-265D-4896FA3F6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FD167374-8220-DF7B-1D9C-643C7CECA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98140-000C-5978-EA88-6E3272378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B16FA-D746-9047-90DE-B088ABC02AC3}" type="slidenum">
              <a:rPr lang="en-US" smtClean="0"/>
              <a:t>‹#›</a:t>
            </a:fld>
            <a:endParaRPr lang="en-US"/>
          </a:p>
        </p:txBody>
      </p:sp>
    </p:spTree>
    <p:extLst>
      <p:ext uri="{BB962C8B-B14F-4D97-AF65-F5344CB8AC3E}">
        <p14:creationId xmlns:p14="http://schemas.microsoft.com/office/powerpoint/2010/main" val="1796785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cdn.dcs.bluescope.com.au/download/bushfire-crc-csiro-fencing-report" TargetMode="External"/><Relationship Id="rId3" Type="http://schemas.openxmlformats.org/officeDocument/2006/relationships/hyperlink" Target="https://www.steel.org.au/" TargetMode="External"/><Relationship Id="rId7" Type="http://schemas.openxmlformats.org/officeDocument/2006/relationships/hyperlink" Target="https://fortishouse.org/about-fortis/" TargetMode="External"/><Relationship Id="rId12"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tore.standards.org.au/product/as-3959-2018?utm_source=standards.org.au&amp;utm_medium=referral&amp;utm_campaign=standards-catalogue" TargetMode="External"/><Relationship Id="rId11" Type="http://schemas.openxmlformats.org/officeDocument/2006/relationships/hyperlink" Target="https://cdn.dcs.bluescope.com.au/download/bluescope-steel-product-solutions-forbushfire-" TargetMode="External"/><Relationship Id="rId5" Type="http://schemas.openxmlformats.org/officeDocument/2006/relationships/hyperlink" Target="https://cdn.dcs.bluescope.com.au/download/bluescope-steel-product-solutions-for-bushfire-areas-nash-bushfire-standard" TargetMode="External"/><Relationship Id="rId10" Type="http://schemas.openxmlformats.org/officeDocument/2006/relationships/hyperlink" Target="https://nash.asn.au/?s=bushfire/" TargetMode="External"/><Relationship Id="rId4" Type="http://schemas.openxmlformats.org/officeDocument/2006/relationships/hyperlink" Target="https://nash.asn.au/?s=bushfire" TargetMode="External"/><Relationship Id="rId9"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F95C55-5A7A-9BB5-4E0C-B90AA09DFC1A}"/>
              </a:ext>
            </a:extLst>
          </p:cNvPr>
          <p:cNvSpPr/>
          <p:nvPr/>
        </p:nvSpPr>
        <p:spPr>
          <a:xfrm>
            <a:off x="7081520" y="4471706"/>
            <a:ext cx="4064000" cy="95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house with a blue and white background&#10;&#10;Description automatically generated">
            <a:extLst>
              <a:ext uri="{FF2B5EF4-FFF2-40B4-BE49-F238E27FC236}">
                <a16:creationId xmlns:a16="http://schemas.microsoft.com/office/drawing/2014/main" id="{8201BA3C-3E3C-0765-BB12-10FD0C30258A}"/>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14EEB8E5-F3A8-C809-9AC8-901B620068C8}"/>
              </a:ext>
            </a:extLst>
          </p:cNvPr>
          <p:cNvSpPr txBox="1"/>
          <p:nvPr/>
        </p:nvSpPr>
        <p:spPr>
          <a:xfrm>
            <a:off x="749559" y="2687221"/>
            <a:ext cx="4962472" cy="2831544"/>
          </a:xfrm>
          <a:prstGeom prst="rect">
            <a:avLst/>
          </a:prstGeom>
          <a:noFill/>
        </p:spPr>
        <p:txBody>
          <a:bodyPr wrap="square" rtlCol="0">
            <a:spAutoFit/>
          </a:bodyPr>
          <a:lstStyle/>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Design principles, compliance pathways and installation details for residential steel roofing and walling</a:t>
            </a:r>
          </a:p>
          <a:p>
            <a:endParaRPr lang="en-AU" dirty="0">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4A90399-67E3-F3EA-382E-8E71BA83A726}"/>
              </a:ext>
            </a:extLst>
          </p:cNvPr>
          <p:cNvSpPr txBox="1"/>
          <p:nvPr/>
        </p:nvSpPr>
        <p:spPr>
          <a:xfrm>
            <a:off x="778834" y="943246"/>
            <a:ext cx="6663957" cy="1774845"/>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BUSHFIRE DESIGN &amp; DETAILING</a:t>
            </a:r>
          </a:p>
        </p:txBody>
      </p:sp>
      <p:pic>
        <p:nvPicPr>
          <p:cNvPr id="2" name="Picture 1" descr="A logo for a company&#10;&#10;Description automatically generated">
            <a:extLst>
              <a:ext uri="{FF2B5EF4-FFF2-40B4-BE49-F238E27FC236}">
                <a16:creationId xmlns:a16="http://schemas.microsoft.com/office/drawing/2014/main" id="{522243E9-7E18-8CF0-003A-7AAC4DB06B5A}"/>
              </a:ext>
            </a:extLst>
          </p:cNvPr>
          <p:cNvPicPr>
            <a:picLocks noChangeAspect="1"/>
          </p:cNvPicPr>
          <p:nvPr/>
        </p:nvPicPr>
        <p:blipFill>
          <a:blip r:embed="rId4"/>
          <a:stretch>
            <a:fillRect/>
          </a:stretch>
        </p:blipFill>
        <p:spPr>
          <a:xfrm>
            <a:off x="665144" y="5705726"/>
            <a:ext cx="1269841" cy="914286"/>
          </a:xfrm>
          <a:prstGeom prst="rect">
            <a:avLst/>
          </a:prstGeom>
        </p:spPr>
      </p:pic>
    </p:spTree>
    <p:extLst>
      <p:ext uri="{BB962C8B-B14F-4D97-AF65-F5344CB8AC3E}">
        <p14:creationId xmlns:p14="http://schemas.microsoft.com/office/powerpoint/2010/main" val="2053885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E13FB30-FEBB-B6B7-93FC-46C71C5189F7}"/>
              </a:ext>
            </a:extLst>
          </p:cNvPr>
          <p:cNvPicPr>
            <a:picLocks noChangeAspect="1"/>
          </p:cNvPicPr>
          <p:nvPr/>
        </p:nvPicPr>
        <p:blipFill>
          <a:blip r:embed="rId3"/>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01982B93-3C8C-28DE-4170-1DA1C50AA52D}"/>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CASE STUDY – FORTIS HOUSE</a:t>
            </a:r>
          </a:p>
        </p:txBody>
      </p:sp>
      <p:sp>
        <p:nvSpPr>
          <p:cNvPr id="5" name="TextBox 4">
            <a:extLst>
              <a:ext uri="{FF2B5EF4-FFF2-40B4-BE49-F238E27FC236}">
                <a16:creationId xmlns:a16="http://schemas.microsoft.com/office/drawing/2014/main" id="{098BFB6B-A544-4EC3-4772-9C63E08D506A}"/>
              </a:ext>
            </a:extLst>
          </p:cNvPr>
          <p:cNvSpPr txBox="1"/>
          <p:nvPr/>
        </p:nvSpPr>
        <p:spPr>
          <a:xfrm>
            <a:off x="790710" y="1577469"/>
            <a:ext cx="5127490"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Showcasing the value proposition of steel products in bushfire resilience design</a:t>
            </a:r>
          </a:p>
        </p:txBody>
      </p:sp>
      <p:sp>
        <p:nvSpPr>
          <p:cNvPr id="6" name="TextBox 5">
            <a:extLst>
              <a:ext uri="{FF2B5EF4-FFF2-40B4-BE49-F238E27FC236}">
                <a16:creationId xmlns:a16="http://schemas.microsoft.com/office/drawing/2014/main" id="{1A0F8ADA-CB8A-775E-3718-2D2364BFFC35}"/>
              </a:ext>
            </a:extLst>
          </p:cNvPr>
          <p:cNvSpPr txBox="1"/>
          <p:nvPr/>
        </p:nvSpPr>
        <p:spPr>
          <a:xfrm>
            <a:off x="790710" y="2516542"/>
            <a:ext cx="4770846" cy="3785652"/>
          </a:xfrm>
          <a:prstGeom prst="rect">
            <a:avLst/>
          </a:prstGeom>
          <a:noFill/>
        </p:spPr>
        <p:txBody>
          <a:bodyPr wrap="square" rtlCol="0">
            <a:spAutoFit/>
          </a:bodyPr>
          <a:lstStyle/>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FORTIS House is an initiative headed by the Resilient Building Council (RBC) in response to the 2019-20 Black Summer bushfires. The project has delivered house designs and a set of building principles for extreme weather and disaster resilience, sustainability, self-sufficiency and quality.</a:t>
            </a:r>
          </a:p>
          <a:p>
            <a:pPr marR="0" algn="l" rtl="0"/>
            <a:endPar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Fortis House incorporates non-combustible construction approaches such as those defined in the NASH bushfire standard – often utilising steel components (e.g. light gauge steel framing, and steel roofing and wall cladding products). An</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example of this can be seen by the Fortis house design – the Conjola.</a:t>
            </a:r>
          </a:p>
        </p:txBody>
      </p:sp>
    </p:spTree>
    <p:extLst>
      <p:ext uri="{BB962C8B-B14F-4D97-AF65-F5344CB8AC3E}">
        <p14:creationId xmlns:p14="http://schemas.microsoft.com/office/powerpoint/2010/main" val="514933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next to a fence&#10;&#10;Description automatically generated">
            <a:extLst>
              <a:ext uri="{FF2B5EF4-FFF2-40B4-BE49-F238E27FC236}">
                <a16:creationId xmlns:a16="http://schemas.microsoft.com/office/drawing/2014/main" id="{8AA8D82A-AB9E-AF15-1F36-EE9D8A1D857F}"/>
              </a:ext>
            </a:extLst>
          </p:cNvPr>
          <p:cNvPicPr>
            <a:picLocks noChangeAspect="1"/>
          </p:cNvPicPr>
          <p:nvPr/>
        </p:nvPicPr>
        <p:blipFill>
          <a:blip r:embed="rId3"/>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328F4D5F-8B78-B11F-30CA-46B0DB9E58F8}"/>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CASE STUDY - FENCING</a:t>
            </a:r>
          </a:p>
        </p:txBody>
      </p:sp>
      <p:sp>
        <p:nvSpPr>
          <p:cNvPr id="5" name="TextBox 4">
            <a:extLst>
              <a:ext uri="{FF2B5EF4-FFF2-40B4-BE49-F238E27FC236}">
                <a16:creationId xmlns:a16="http://schemas.microsoft.com/office/drawing/2014/main" id="{CC0940A1-14E6-4F67-60E0-6B66256F3298}"/>
              </a:ext>
            </a:extLst>
          </p:cNvPr>
          <p:cNvSpPr txBox="1"/>
          <p:nvPr/>
        </p:nvSpPr>
        <p:spPr>
          <a:xfrm>
            <a:off x="790710" y="1577469"/>
            <a:ext cx="10094408"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Showcasing the value proposition of steel products in bushfire resilience design</a:t>
            </a:r>
          </a:p>
        </p:txBody>
      </p:sp>
      <p:sp>
        <p:nvSpPr>
          <p:cNvPr id="6" name="TextBox 5">
            <a:extLst>
              <a:ext uri="{FF2B5EF4-FFF2-40B4-BE49-F238E27FC236}">
                <a16:creationId xmlns:a16="http://schemas.microsoft.com/office/drawing/2014/main" id="{E58F684C-D7AF-85E3-A165-A3E9DC2CD52F}"/>
              </a:ext>
            </a:extLst>
          </p:cNvPr>
          <p:cNvSpPr txBox="1"/>
          <p:nvPr/>
        </p:nvSpPr>
        <p:spPr>
          <a:xfrm>
            <a:off x="790710" y="2031681"/>
            <a:ext cx="5985356" cy="2062103"/>
          </a:xfrm>
          <a:prstGeom prst="rect">
            <a:avLst/>
          </a:prstGeom>
          <a:noFill/>
        </p:spPr>
        <p:txBody>
          <a:bodyPr wrap="square" rtlCol="0">
            <a:spAutoFit/>
          </a:bodyPr>
          <a:lstStyle/>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The CSIRO’s research and investigation into the performance</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of residential boundary fencing in bushfires found that “a</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steel fence offers greater protection to people’s homes</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against bushfire than other alternative materials because of</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its non-combustibility”....Of the different materials tested, </a:t>
            </a:r>
            <a:r>
              <a:rPr lang="en-AU" sz="2400" b="0" i="0" u="none" strike="noStrike" baseline="30000" dirty="0" err="1">
                <a:solidFill>
                  <a:srgbClr val="000000"/>
                </a:solidFill>
                <a:latin typeface="Lato" panose="020F0502020204030203" pitchFamily="34" charset="0"/>
                <a:ea typeface="Lato" panose="020F0502020204030203" pitchFamily="34" charset="0"/>
                <a:cs typeface="Lato" panose="020F0502020204030203" pitchFamily="34" charset="0"/>
              </a:rPr>
              <a:t>prepainted</a:t>
            </a:r>
            <a:r>
              <a:rPr lang="en-AU" sz="2400" baseline="300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and metallic coated sheet steel (in this case made</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from COLORBOND® steel) performed best under all exposure</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conditions and in particular when faced with a 30 minute</a:t>
            </a:r>
          </a:p>
        </p:txBody>
      </p:sp>
      <p:sp>
        <p:nvSpPr>
          <p:cNvPr id="7" name="TextBox 6">
            <a:extLst>
              <a:ext uri="{FF2B5EF4-FFF2-40B4-BE49-F238E27FC236}">
                <a16:creationId xmlns:a16="http://schemas.microsoft.com/office/drawing/2014/main" id="{A7D26424-B1F3-20F8-5945-55DBF96FFCB0}"/>
              </a:ext>
            </a:extLst>
          </p:cNvPr>
          <p:cNvSpPr txBox="1"/>
          <p:nvPr/>
        </p:nvSpPr>
        <p:spPr>
          <a:xfrm>
            <a:off x="6993181" y="2031681"/>
            <a:ext cx="4981702" cy="2062103"/>
          </a:xfrm>
          <a:prstGeom prst="rect">
            <a:avLst/>
          </a:prstGeom>
          <a:noFill/>
        </p:spPr>
        <p:txBody>
          <a:bodyPr wrap="square" rtlCol="0">
            <a:spAutoFit/>
          </a:bodyPr>
          <a:lstStyle/>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flame immersion test used to stimulate potential effects of an adjacent house fire, which is common during bushfire events.”</a:t>
            </a:r>
          </a:p>
          <a:p>
            <a:pPr marR="0" algn="l" rtl="0"/>
            <a:endPar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Steel fencing was proposed as a potential strategy to help mitigate building to building fires – in Conjola Park it was estimated that 60% of building losses occurred this way.</a:t>
            </a:r>
          </a:p>
        </p:txBody>
      </p:sp>
    </p:spTree>
    <p:extLst>
      <p:ext uri="{BB962C8B-B14F-4D97-AF65-F5344CB8AC3E}">
        <p14:creationId xmlns:p14="http://schemas.microsoft.com/office/powerpoint/2010/main" val="2542384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extLst>
              <a:ext uri="{FF2B5EF4-FFF2-40B4-BE49-F238E27FC236}">
                <a16:creationId xmlns:a16="http://schemas.microsoft.com/office/drawing/2014/main" id="{48D225A2-FC7B-EDF0-8F21-AA11C0C505B2}"/>
              </a:ext>
            </a:extLst>
          </p:cNvPr>
          <p:cNvSpPr txBox="1"/>
          <p:nvPr/>
        </p:nvSpPr>
        <p:spPr>
          <a:xfrm>
            <a:off x="760020" y="1674422"/>
            <a:ext cx="4144489" cy="369332"/>
          </a:xfrm>
          <a:prstGeom prst="rect">
            <a:avLst/>
          </a:prstGeom>
          <a:noFill/>
        </p:spPr>
        <p:txBody>
          <a:bodyPr wrap="square" rtlCol="0">
            <a:spAutoFit/>
          </a:bodyPr>
          <a:lstStyle/>
          <a:p>
            <a:endParaRPr lang="en-AU" dirty="0"/>
          </a:p>
        </p:txBody>
      </p:sp>
      <p:sp>
        <p:nvSpPr>
          <p:cNvPr id="7" name="TextBox 6">
            <a:hlinkClick r:id="rId3"/>
            <a:extLst>
              <a:ext uri="{FF2B5EF4-FFF2-40B4-BE49-F238E27FC236}">
                <a16:creationId xmlns:a16="http://schemas.microsoft.com/office/drawing/2014/main" id="{DB9974B3-31E5-01BC-E190-712F1CC1BB3B}"/>
              </a:ext>
            </a:extLst>
          </p:cNvPr>
          <p:cNvSpPr txBox="1"/>
          <p:nvPr/>
        </p:nvSpPr>
        <p:spPr>
          <a:xfrm>
            <a:off x="760020" y="1554471"/>
            <a:ext cx="2196936" cy="369332"/>
          </a:xfrm>
          <a:prstGeom prst="rect">
            <a:avLst/>
          </a:prstGeom>
          <a:noFill/>
        </p:spPr>
        <p:txBody>
          <a:bodyPr wrap="square" rtlCol="0">
            <a:spAutoFit/>
          </a:bodyPr>
          <a:lstStyle/>
          <a:p>
            <a:endParaRPr lang="en-AU" dirty="0"/>
          </a:p>
        </p:txBody>
      </p:sp>
      <p:sp>
        <p:nvSpPr>
          <p:cNvPr id="8" name="TextBox 7">
            <a:hlinkClick r:id="rId4"/>
            <a:extLst>
              <a:ext uri="{FF2B5EF4-FFF2-40B4-BE49-F238E27FC236}">
                <a16:creationId xmlns:a16="http://schemas.microsoft.com/office/drawing/2014/main" id="{E8CF16E6-6AA5-8D4B-6D4D-DCD53E6751B0}"/>
              </a:ext>
            </a:extLst>
          </p:cNvPr>
          <p:cNvSpPr txBox="1"/>
          <p:nvPr/>
        </p:nvSpPr>
        <p:spPr>
          <a:xfrm>
            <a:off x="760020" y="2076203"/>
            <a:ext cx="2196936" cy="369332"/>
          </a:xfrm>
          <a:prstGeom prst="rect">
            <a:avLst/>
          </a:prstGeom>
          <a:noFill/>
        </p:spPr>
        <p:txBody>
          <a:bodyPr wrap="square" rtlCol="0">
            <a:spAutoFit/>
          </a:bodyPr>
          <a:lstStyle/>
          <a:p>
            <a:endParaRPr lang="en-AU" dirty="0"/>
          </a:p>
        </p:txBody>
      </p:sp>
      <p:sp>
        <p:nvSpPr>
          <p:cNvPr id="9" name="TextBox 8">
            <a:hlinkClick r:id="rId5"/>
            <a:extLst>
              <a:ext uri="{FF2B5EF4-FFF2-40B4-BE49-F238E27FC236}">
                <a16:creationId xmlns:a16="http://schemas.microsoft.com/office/drawing/2014/main" id="{AACE43DC-6734-9F11-1CA1-EDFEC9A6FD2F}"/>
              </a:ext>
            </a:extLst>
          </p:cNvPr>
          <p:cNvSpPr txBox="1"/>
          <p:nvPr/>
        </p:nvSpPr>
        <p:spPr>
          <a:xfrm>
            <a:off x="855023" y="2731325"/>
            <a:ext cx="4987637" cy="986851"/>
          </a:xfrm>
          <a:prstGeom prst="rect">
            <a:avLst/>
          </a:prstGeom>
          <a:noFill/>
        </p:spPr>
        <p:txBody>
          <a:bodyPr wrap="square" rtlCol="0">
            <a:spAutoFit/>
          </a:bodyPr>
          <a:lstStyle/>
          <a:p>
            <a:endParaRPr lang="en-AU" dirty="0"/>
          </a:p>
        </p:txBody>
      </p:sp>
      <p:sp>
        <p:nvSpPr>
          <p:cNvPr id="11" name="TextBox 10">
            <a:hlinkClick r:id="rId6"/>
            <a:extLst>
              <a:ext uri="{FF2B5EF4-FFF2-40B4-BE49-F238E27FC236}">
                <a16:creationId xmlns:a16="http://schemas.microsoft.com/office/drawing/2014/main" id="{F3A1A981-62C9-D597-9B62-EA5823AD98DD}"/>
              </a:ext>
            </a:extLst>
          </p:cNvPr>
          <p:cNvSpPr txBox="1"/>
          <p:nvPr/>
        </p:nvSpPr>
        <p:spPr>
          <a:xfrm>
            <a:off x="855022" y="3880653"/>
            <a:ext cx="4738255" cy="525093"/>
          </a:xfrm>
          <a:prstGeom prst="rect">
            <a:avLst/>
          </a:prstGeom>
          <a:noFill/>
        </p:spPr>
        <p:txBody>
          <a:bodyPr wrap="square" rtlCol="0">
            <a:spAutoFit/>
          </a:bodyPr>
          <a:lstStyle/>
          <a:p>
            <a:endParaRPr lang="en-AU" dirty="0"/>
          </a:p>
        </p:txBody>
      </p:sp>
      <p:sp>
        <p:nvSpPr>
          <p:cNvPr id="12" name="TextBox 11">
            <a:hlinkClick r:id="rId7"/>
            <a:extLst>
              <a:ext uri="{FF2B5EF4-FFF2-40B4-BE49-F238E27FC236}">
                <a16:creationId xmlns:a16="http://schemas.microsoft.com/office/drawing/2014/main" id="{2142A33F-9475-F1B5-CFA9-D9DA1D3570BB}"/>
              </a:ext>
            </a:extLst>
          </p:cNvPr>
          <p:cNvSpPr txBox="1"/>
          <p:nvPr/>
        </p:nvSpPr>
        <p:spPr>
          <a:xfrm>
            <a:off x="855022" y="4568223"/>
            <a:ext cx="2196936" cy="369332"/>
          </a:xfrm>
          <a:prstGeom prst="rect">
            <a:avLst/>
          </a:prstGeom>
          <a:noFill/>
        </p:spPr>
        <p:txBody>
          <a:bodyPr wrap="square" rtlCol="0">
            <a:spAutoFit/>
          </a:bodyPr>
          <a:lstStyle/>
          <a:p>
            <a:endParaRPr lang="en-AU" dirty="0"/>
          </a:p>
        </p:txBody>
      </p:sp>
      <p:sp>
        <p:nvSpPr>
          <p:cNvPr id="13" name="TextBox 12">
            <a:hlinkClick r:id="rId8"/>
            <a:extLst>
              <a:ext uri="{FF2B5EF4-FFF2-40B4-BE49-F238E27FC236}">
                <a16:creationId xmlns:a16="http://schemas.microsoft.com/office/drawing/2014/main" id="{3A91BE07-21D4-EAFC-654C-C6E063D85B8E}"/>
              </a:ext>
            </a:extLst>
          </p:cNvPr>
          <p:cNvSpPr txBox="1"/>
          <p:nvPr/>
        </p:nvSpPr>
        <p:spPr>
          <a:xfrm>
            <a:off x="855022" y="5077875"/>
            <a:ext cx="4560126" cy="369332"/>
          </a:xfrm>
          <a:prstGeom prst="rect">
            <a:avLst/>
          </a:prstGeom>
          <a:noFill/>
        </p:spPr>
        <p:txBody>
          <a:bodyPr wrap="square" rtlCol="0">
            <a:spAutoFit/>
          </a:bodyPr>
          <a:lstStyle/>
          <a:p>
            <a:endParaRPr lang="en-AU" dirty="0"/>
          </a:p>
        </p:txBody>
      </p:sp>
      <p:pic>
        <p:nvPicPr>
          <p:cNvPr id="6" name="Picture 5" descr="A close-up of a book&#10;&#10;Description automatically generated">
            <a:extLst>
              <a:ext uri="{FF2B5EF4-FFF2-40B4-BE49-F238E27FC236}">
                <a16:creationId xmlns:a16="http://schemas.microsoft.com/office/drawing/2014/main" id="{636059E8-647C-25DF-071D-0C458FC2D39C}"/>
              </a:ext>
            </a:extLst>
          </p:cNvPr>
          <p:cNvPicPr>
            <a:picLocks noChangeAspect="1"/>
          </p:cNvPicPr>
          <p:nvPr/>
        </p:nvPicPr>
        <p:blipFill>
          <a:blip r:embed="rId9"/>
          <a:stretch>
            <a:fillRect/>
          </a:stretch>
        </p:blipFill>
        <p:spPr>
          <a:xfrm>
            <a:off x="0" y="0"/>
            <a:ext cx="12191999" cy="6858000"/>
          </a:xfrm>
          <a:prstGeom prst="rect">
            <a:avLst/>
          </a:prstGeom>
        </p:spPr>
      </p:pic>
      <p:sp>
        <p:nvSpPr>
          <p:cNvPr id="14" name="TextBox 13">
            <a:extLst>
              <a:ext uri="{FF2B5EF4-FFF2-40B4-BE49-F238E27FC236}">
                <a16:creationId xmlns:a16="http://schemas.microsoft.com/office/drawing/2014/main" id="{1EC7354E-A9BB-93A0-9DC5-DCD3DC9FB77E}"/>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FURTHER INFORMATION</a:t>
            </a:r>
          </a:p>
        </p:txBody>
      </p:sp>
      <p:sp>
        <p:nvSpPr>
          <p:cNvPr id="15" name="TextBox 14">
            <a:extLst>
              <a:ext uri="{FF2B5EF4-FFF2-40B4-BE49-F238E27FC236}">
                <a16:creationId xmlns:a16="http://schemas.microsoft.com/office/drawing/2014/main" id="{008866DB-5523-A7DA-2ACD-05A0C2491016}"/>
              </a:ext>
            </a:extLst>
          </p:cNvPr>
          <p:cNvSpPr txBox="1"/>
          <p:nvPr/>
        </p:nvSpPr>
        <p:spPr>
          <a:xfrm>
            <a:off x="855022" y="1526162"/>
            <a:ext cx="9135763" cy="4708981"/>
          </a:xfrm>
          <a:prstGeom prst="rect">
            <a:avLst/>
          </a:prstGeom>
          <a:noFill/>
        </p:spPr>
        <p:txBody>
          <a:bodyPr wrap="square" rtlCol="0">
            <a:spAutoFit/>
          </a:bodyPr>
          <a:lstStyle/>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ASI / NASH Publication</a:t>
            </a:r>
          </a:p>
          <a:p>
            <a:pPr marR="0" algn="l" rtl="0"/>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3"/>
              </a:rPr>
              <a:t>https://www.steel.org.au/</a:t>
            </a:r>
            <a:endPar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endParaRPr lang="en-AU" sz="2000"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NASH Standard</a:t>
            </a:r>
          </a:p>
          <a:p>
            <a:pPr marR="0" algn="l" rtl="0"/>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10"/>
              </a:rPr>
              <a:t>https://nash.asn.au/?s=bushfire/</a:t>
            </a:r>
            <a:endPar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endParaRPr lang="en-AU" sz="2000"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BlueScope Steel Product Solutions for</a:t>
            </a: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Bushfire Areas document</a:t>
            </a: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 General details for roofs, walls and subfloors.</a:t>
            </a: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 Based off NASH Bushfire Standard</a:t>
            </a:r>
          </a:p>
          <a:p>
            <a:pPr marR="0" algn="l" rtl="0"/>
            <a:r>
              <a:rPr lang="en-AU" sz="1600" b="0" i="0" u="none" strike="noStrike" baseline="30000" dirty="0">
                <a:solidFill>
                  <a:srgbClr val="0563C1"/>
                </a:solidFill>
                <a:latin typeface="Lato" panose="020F0502020204030203" pitchFamily="34" charset="0"/>
                <a:ea typeface="Lato" panose="020F0502020204030203" pitchFamily="34" charset="0"/>
                <a:cs typeface="Lato" panose="020F0502020204030203" pitchFamily="34" charset="0"/>
                <a:hlinkClick r:id="rId11"/>
              </a:rPr>
              <a:t>https://cdn.dcs.bluescope.com.au/download/bluescope-steel-product-solutions-for</a:t>
            </a:r>
          </a:p>
          <a:p>
            <a:pPr marR="0" algn="l" rtl="0"/>
            <a:r>
              <a:rPr lang="en-AU" sz="1600" b="0" i="0" u="none" strike="noStrike" baseline="30000" dirty="0">
                <a:solidFill>
                  <a:srgbClr val="0563C1"/>
                </a:solidFill>
                <a:latin typeface="Lato" panose="020F0502020204030203" pitchFamily="34" charset="0"/>
                <a:ea typeface="Lato" panose="020F0502020204030203" pitchFamily="34" charset="0"/>
                <a:cs typeface="Lato" panose="020F0502020204030203" pitchFamily="34" charset="0"/>
                <a:hlinkClick r:id="rId11"/>
              </a:rPr>
              <a:t>bushfire-areas-</a:t>
            </a:r>
            <a:r>
              <a:rPr lang="en-AU" sz="1600" b="0" i="0" u="none" strike="noStrike" baseline="30000" dirty="0" err="1">
                <a:solidFill>
                  <a:srgbClr val="0563C1"/>
                </a:solidFill>
                <a:latin typeface="Lato" panose="020F0502020204030203" pitchFamily="34" charset="0"/>
                <a:ea typeface="Lato" panose="020F0502020204030203" pitchFamily="34" charset="0"/>
                <a:cs typeface="Lato" panose="020F0502020204030203" pitchFamily="34" charset="0"/>
                <a:hlinkClick r:id="rId11"/>
              </a:rPr>
              <a:t>nash</a:t>
            </a:r>
            <a:r>
              <a:rPr lang="en-AU" sz="1600" b="0" i="0" u="none" strike="noStrike" baseline="30000" dirty="0">
                <a:solidFill>
                  <a:srgbClr val="0563C1"/>
                </a:solidFill>
                <a:latin typeface="Lato" panose="020F0502020204030203" pitchFamily="34" charset="0"/>
                <a:ea typeface="Lato" panose="020F0502020204030203" pitchFamily="34" charset="0"/>
                <a:cs typeface="Lato" panose="020F0502020204030203" pitchFamily="34" charset="0"/>
                <a:hlinkClick r:id="rId11"/>
              </a:rPr>
              <a:t>-bushfire-standard</a:t>
            </a:r>
            <a:endParaRPr lang="en-AU" sz="1600" b="0" i="0" u="none" strike="noStrike" baseline="30000" dirty="0">
              <a:solidFill>
                <a:srgbClr val="0563C1"/>
              </a:solidFill>
              <a:latin typeface="Lato" panose="020F0502020204030203" pitchFamily="34" charset="0"/>
              <a:ea typeface="Lato" panose="020F0502020204030203" pitchFamily="34" charset="0"/>
              <a:cs typeface="Lato" panose="020F0502020204030203" pitchFamily="34" charset="0"/>
            </a:endParaRPr>
          </a:p>
          <a:p>
            <a:pPr marR="0" algn="l" rtl="0"/>
            <a:endParaRPr lang="en-AU" sz="2000"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AS 3959</a:t>
            </a:r>
          </a:p>
          <a:p>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6"/>
              </a:rPr>
              <a:t>https://store.standards.org.au/product/as-3959 2018?utm_source=standards.org.</a:t>
            </a:r>
          </a:p>
          <a:p>
            <a:r>
              <a:rPr lang="en-AU" sz="1600" b="0" i="0" u="none" strike="noStrike" baseline="30000" dirty="0" err="1">
                <a:solidFill>
                  <a:srgbClr val="00477F"/>
                </a:solidFill>
                <a:latin typeface="Lato" panose="020F0502020204030203" pitchFamily="34" charset="0"/>
                <a:ea typeface="Lato" panose="020F0502020204030203" pitchFamily="34" charset="0"/>
                <a:cs typeface="Lato" panose="020F0502020204030203" pitchFamily="34" charset="0"/>
                <a:hlinkClick r:id="rId6"/>
              </a:rPr>
              <a:t>au&amp;utm_medium</a:t>
            </a:r>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6"/>
              </a:rPr>
              <a:t>=</a:t>
            </a:r>
            <a:r>
              <a:rPr lang="en-AU" sz="1600" b="0" i="0" u="none" strike="noStrike" baseline="30000" dirty="0" err="1">
                <a:solidFill>
                  <a:srgbClr val="00477F"/>
                </a:solidFill>
                <a:latin typeface="Lato" panose="020F0502020204030203" pitchFamily="34" charset="0"/>
                <a:ea typeface="Lato" panose="020F0502020204030203" pitchFamily="34" charset="0"/>
                <a:cs typeface="Lato" panose="020F0502020204030203" pitchFamily="34" charset="0"/>
                <a:hlinkClick r:id="rId6"/>
              </a:rPr>
              <a:t>referral&amp;utm_campaign</a:t>
            </a:r>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6"/>
              </a:rPr>
              <a:t>=standards-catalogue</a:t>
            </a:r>
            <a:endPar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endPar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Fortis House case study</a:t>
            </a:r>
          </a:p>
          <a:p>
            <a:pPr marR="0" algn="l" rtl="0"/>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7"/>
              </a:rPr>
              <a:t>https://fortishouse.org/about-fortis/</a:t>
            </a:r>
            <a:endPar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endParaRPr lang="en-AU" sz="2000"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r>
              <a:rPr lang="en-AU" sz="20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Shoalhaven Fencing case study:</a:t>
            </a:r>
          </a:p>
          <a:p>
            <a:pPr marR="0" algn="l" rtl="0"/>
            <a:r>
              <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hlinkClick r:id="rId8"/>
              </a:rPr>
              <a:t>https://cdn.dcs.bluescope.com.au/download/bushfire-crc-csiro-fencing-report</a:t>
            </a:r>
            <a:endParaRPr lang="en-AU" sz="1600" b="0" i="0" u="none" strike="noStrike" baseline="30000" dirty="0">
              <a:solidFill>
                <a:srgbClr val="00477F"/>
              </a:solidFill>
              <a:latin typeface="Lato" panose="020F0502020204030203" pitchFamily="34" charset="0"/>
              <a:ea typeface="Lato" panose="020F0502020204030203" pitchFamily="34" charset="0"/>
              <a:cs typeface="Lato" panose="020F0502020204030203" pitchFamily="34" charset="0"/>
            </a:endParaRPr>
          </a:p>
          <a:p>
            <a:pPr marR="0" algn="l" rtl="0"/>
            <a:endParaRPr lang="en-AU" sz="16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endParaRPr lang="en-AU" b="0" i="0" u="none" strike="noStrike" baseline="30000" dirty="0">
              <a:solidFill>
                <a:srgbClr val="00477F"/>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3" name="Picture 2" descr="A logo for a company&#10;&#10;Description automatically generated">
            <a:extLst>
              <a:ext uri="{FF2B5EF4-FFF2-40B4-BE49-F238E27FC236}">
                <a16:creationId xmlns:a16="http://schemas.microsoft.com/office/drawing/2014/main" id="{EC831F46-06F3-C7DD-F6B4-5B42297925A6}"/>
              </a:ext>
            </a:extLst>
          </p:cNvPr>
          <p:cNvPicPr>
            <a:picLocks noChangeAspect="1"/>
          </p:cNvPicPr>
          <p:nvPr/>
        </p:nvPicPr>
        <p:blipFill>
          <a:blip r:embed="rId12"/>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62488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house with a child walking in front of it&#10;&#10;Description automatically generated">
            <a:extLst>
              <a:ext uri="{FF2B5EF4-FFF2-40B4-BE49-F238E27FC236}">
                <a16:creationId xmlns:a16="http://schemas.microsoft.com/office/drawing/2014/main" id="{8C90597A-92CD-78F8-31A8-84449BAB37DF}"/>
              </a:ext>
            </a:extLst>
          </p:cNvPr>
          <p:cNvPicPr>
            <a:picLocks noChangeAspect="1"/>
          </p:cNvPicPr>
          <p:nvPr/>
        </p:nvPicPr>
        <p:blipFill>
          <a:blip r:embed="rId3"/>
          <a:stretch>
            <a:fillRect/>
          </a:stretch>
        </p:blipFill>
        <p:spPr>
          <a:xfrm>
            <a:off x="1" y="0"/>
            <a:ext cx="12191998" cy="6858000"/>
          </a:xfrm>
          <a:prstGeom prst="rect">
            <a:avLst/>
          </a:prstGeom>
        </p:spPr>
      </p:pic>
      <p:sp>
        <p:nvSpPr>
          <p:cNvPr id="4" name="TextBox 3">
            <a:extLst>
              <a:ext uri="{FF2B5EF4-FFF2-40B4-BE49-F238E27FC236}">
                <a16:creationId xmlns:a16="http://schemas.microsoft.com/office/drawing/2014/main" id="{26A8515E-BE95-B8AC-A4C6-FB9A5AD39487}"/>
              </a:ext>
            </a:extLst>
          </p:cNvPr>
          <p:cNvSpPr txBox="1"/>
          <p:nvPr/>
        </p:nvSpPr>
        <p:spPr>
          <a:xfrm>
            <a:off x="778834" y="943246"/>
            <a:ext cx="6663957" cy="933589"/>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THANK YOU</a:t>
            </a:r>
            <a:endParaRPr lang="en-GB" sz="1600" b="0" i="0" u="none" strike="noStrike" baseline="30000" dirty="0">
              <a:solidFill>
                <a:srgbClr val="00467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6" name="TextBox 5">
            <a:extLst>
              <a:ext uri="{FF2B5EF4-FFF2-40B4-BE49-F238E27FC236}">
                <a16:creationId xmlns:a16="http://schemas.microsoft.com/office/drawing/2014/main" id="{5A7B48E1-1459-EC4C-D391-9F40A9C598FE}"/>
              </a:ext>
            </a:extLst>
          </p:cNvPr>
          <p:cNvSpPr txBox="1"/>
          <p:nvPr/>
        </p:nvSpPr>
        <p:spPr>
          <a:xfrm>
            <a:off x="941992" y="1538281"/>
            <a:ext cx="6663957" cy="338554"/>
          </a:xfrm>
          <a:prstGeom prst="rect">
            <a:avLst/>
          </a:prstGeom>
          <a:noFill/>
        </p:spPr>
        <p:txBody>
          <a:bodyPr wrap="square" rtlCol="0">
            <a:spAutoFit/>
          </a:bodyPr>
          <a:lstStyle/>
          <a:p>
            <a:r>
              <a:rPr lang="en-GB" sz="16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enquiries@steel.org.au</a:t>
            </a:r>
            <a:endParaRPr lang="en-GB" sz="1600" b="0"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467C62B5-7D68-D54E-AC60-EEAA007F389A}"/>
              </a:ext>
            </a:extLst>
          </p:cNvPr>
          <p:cNvPicPr>
            <a:picLocks noChangeAspect="1"/>
          </p:cNvPicPr>
          <p:nvPr/>
        </p:nvPicPr>
        <p:blipFill>
          <a:blip r:embed="rId4"/>
          <a:stretch>
            <a:fillRect/>
          </a:stretch>
        </p:blipFill>
        <p:spPr>
          <a:xfrm>
            <a:off x="665144" y="5705726"/>
            <a:ext cx="1269841" cy="914286"/>
          </a:xfrm>
          <a:prstGeom prst="rect">
            <a:avLst/>
          </a:prstGeom>
        </p:spPr>
      </p:pic>
    </p:spTree>
    <p:extLst>
      <p:ext uri="{BB962C8B-B14F-4D97-AF65-F5344CB8AC3E}">
        <p14:creationId xmlns:p14="http://schemas.microsoft.com/office/powerpoint/2010/main" val="312626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blue and black logo&#10;&#10;Description automatically generated">
            <a:extLst>
              <a:ext uri="{FF2B5EF4-FFF2-40B4-BE49-F238E27FC236}">
                <a16:creationId xmlns:a16="http://schemas.microsoft.com/office/drawing/2014/main" id="{D6ED49D3-7537-F57E-4676-8CFEFA490CFE}"/>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D752A91-7367-D741-2D9E-85C1DA01C437}"/>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DISCLAIMER</a:t>
            </a:r>
          </a:p>
        </p:txBody>
      </p:sp>
      <p:sp>
        <p:nvSpPr>
          <p:cNvPr id="7" name="TextBox 6">
            <a:extLst>
              <a:ext uri="{FF2B5EF4-FFF2-40B4-BE49-F238E27FC236}">
                <a16:creationId xmlns:a16="http://schemas.microsoft.com/office/drawing/2014/main" id="{E6BF7062-CF62-4425-6ECD-45FA1E10B85E}"/>
              </a:ext>
            </a:extLst>
          </p:cNvPr>
          <p:cNvSpPr txBox="1"/>
          <p:nvPr/>
        </p:nvSpPr>
        <p:spPr>
          <a:xfrm>
            <a:off x="790709" y="1651132"/>
            <a:ext cx="9968335" cy="3539430"/>
          </a:xfrm>
          <a:prstGeom prst="rect">
            <a:avLst/>
          </a:prstGeom>
          <a:noFill/>
        </p:spPr>
        <p:txBody>
          <a:bodyPr wrap="square" rtlCol="0">
            <a:spAutoFit/>
          </a:bodyPr>
          <a:lstStyle/>
          <a:p>
            <a:r>
              <a:rPr lang="en-AU" sz="1600" dirty="0">
                <a:effectLst/>
                <a:latin typeface="Lato" panose="020F0502020204030203" pitchFamily="34" charset="0"/>
                <a:ea typeface="Lato" panose="020F0502020204030203" pitchFamily="34" charset="0"/>
                <a:cs typeface="Lato" panose="020F0502020204030203" pitchFamily="34" charset="0"/>
              </a:rPr>
              <a:t>The information presented by the ASI, NASH and BlueScope Steel Limited has been sourced and prepared for general information only and does not in any way constitute recommendations or professional advice to any person for any purpose. While every effort has been made and all reasonable care taken to the information contained is accurate and current, this information should not be used or relied upon for any specific application without investigation and verification as to its accuracy, currency, completeness, suitability and applicability by a competent professional person.</a:t>
            </a:r>
          </a:p>
          <a:p>
            <a:endParaRPr lang="en-AU" sz="1600" dirty="0">
              <a:effectLst/>
              <a:latin typeface="Lato" panose="020F0502020204030203" pitchFamily="34" charset="0"/>
              <a:ea typeface="Lato" panose="020F0502020204030203" pitchFamily="34" charset="0"/>
              <a:cs typeface="Lato" panose="020F0502020204030203" pitchFamily="34" charset="0"/>
            </a:endParaRPr>
          </a:p>
          <a:p>
            <a:r>
              <a:rPr lang="en-AU" sz="1600" dirty="0">
                <a:effectLst/>
                <a:latin typeface="Lato" panose="020F0502020204030203" pitchFamily="34" charset="0"/>
                <a:ea typeface="Lato" panose="020F0502020204030203" pitchFamily="34" charset="0"/>
                <a:cs typeface="Lato" panose="020F0502020204030203" pitchFamily="34" charset="0"/>
              </a:rPr>
              <a:t>The Australian Steel Institute Limited, National Association of Steel Framed Housing Inc. and BlueScope Steel Limited, its officers, employees, consultants and contractors and the authors and editors of the publications contained on this website do not give any warranties or make any representations in relation to the information provided herein and to the extent permitted by law (a) will not be held liable or responsible in any way and (b) expressly disclaim any liability or responsibility for any loss, damage, costs or expenses incurred in connection with this limitation, including loss, damage, costs and expenses incurred as a result of the negligence of the officers, employees, consultants, contractors, authors, editors or publishers.</a:t>
            </a:r>
          </a:p>
        </p:txBody>
      </p:sp>
      <p:pic>
        <p:nvPicPr>
          <p:cNvPr id="2" name="Picture 1" descr="A logo for a company&#10;&#10;Description automatically generated">
            <a:extLst>
              <a:ext uri="{FF2B5EF4-FFF2-40B4-BE49-F238E27FC236}">
                <a16:creationId xmlns:a16="http://schemas.microsoft.com/office/drawing/2014/main" id="{E6C3B7ED-AD34-55F8-0044-8CBA0D40EC97}"/>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56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building&#10;&#10;Description automatically generated">
            <a:extLst>
              <a:ext uri="{FF2B5EF4-FFF2-40B4-BE49-F238E27FC236}">
                <a16:creationId xmlns:a16="http://schemas.microsoft.com/office/drawing/2014/main" id="{A81844C7-D1EC-FD23-E3FF-4495FE063EE1}"/>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PURPOSE</a:t>
            </a:r>
          </a:p>
        </p:txBody>
      </p:sp>
      <p:sp>
        <p:nvSpPr>
          <p:cNvPr id="13" name="TextBox 12">
            <a:extLst>
              <a:ext uri="{FF2B5EF4-FFF2-40B4-BE49-F238E27FC236}">
                <a16:creationId xmlns:a16="http://schemas.microsoft.com/office/drawing/2014/main" id="{B54AE9A7-2E66-B313-512F-C254D42A1143}"/>
              </a:ext>
            </a:extLst>
          </p:cNvPr>
          <p:cNvSpPr txBox="1"/>
          <p:nvPr/>
        </p:nvSpPr>
        <p:spPr>
          <a:xfrm>
            <a:off x="790709" y="1577469"/>
            <a:ext cx="5961413"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Demonstrate the principles of bushfire design and discuss the two independent pathways to achieve compliance for residential buildings</a:t>
            </a:r>
          </a:p>
        </p:txBody>
      </p:sp>
      <p:sp>
        <p:nvSpPr>
          <p:cNvPr id="14" name="TextBox 13">
            <a:extLst>
              <a:ext uri="{FF2B5EF4-FFF2-40B4-BE49-F238E27FC236}">
                <a16:creationId xmlns:a16="http://schemas.microsoft.com/office/drawing/2014/main" id="{BC1D177D-6A3C-9D77-8538-F0F0633F8003}"/>
              </a:ext>
            </a:extLst>
          </p:cNvPr>
          <p:cNvSpPr txBox="1"/>
          <p:nvPr/>
        </p:nvSpPr>
        <p:spPr>
          <a:xfrm>
            <a:off x="790709" y="2664163"/>
            <a:ext cx="4822691" cy="2657138"/>
          </a:xfrm>
          <a:prstGeom prst="rect">
            <a:avLst/>
          </a:prstGeom>
          <a:noFill/>
        </p:spPr>
        <p:txBody>
          <a:bodyPr wrap="square" rtlCol="0">
            <a:spAutoFit/>
          </a:bodyPr>
          <a:lstStyle/>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Examples of construction details are provided to:</a:t>
            </a:r>
          </a:p>
          <a:p>
            <a:pPr marR="0" algn="l" rtl="0"/>
            <a:endPar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Demonstrate the differences between pathways to bushfire design.</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Provide general guidance for installers to apply the bushfire construction standards.</a:t>
            </a:r>
          </a:p>
          <a:p>
            <a:pPr marR="0" algn="l" rtl="0"/>
            <a:endPar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Case studies are presented to demonstrate the benefits of steel products in bushfire prone areas</a:t>
            </a:r>
            <a:r>
              <a:rPr lang="en-AU" sz="2500" b="0" i="0" u="none" strike="noStrike" baseline="300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a:t>
            </a:r>
          </a:p>
        </p:txBody>
      </p:sp>
      <p:pic>
        <p:nvPicPr>
          <p:cNvPr id="3" name="Picture 2" descr="A logo for a company&#10;&#10;Description automatically generated">
            <a:extLst>
              <a:ext uri="{FF2B5EF4-FFF2-40B4-BE49-F238E27FC236}">
                <a16:creationId xmlns:a16="http://schemas.microsoft.com/office/drawing/2014/main" id="{7F116398-33F5-1417-5EEF-7DB515ECBD65}"/>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304229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red book with a red outline&#10;&#10;Description automatically generated">
            <a:extLst>
              <a:ext uri="{FF2B5EF4-FFF2-40B4-BE49-F238E27FC236}">
                <a16:creationId xmlns:a16="http://schemas.microsoft.com/office/drawing/2014/main" id="{3C720338-D3CA-D0E8-E938-A83C7D4751AA}"/>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8727116"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NCC COMPLIANCE</a:t>
            </a:r>
          </a:p>
        </p:txBody>
      </p:sp>
      <p:sp>
        <p:nvSpPr>
          <p:cNvPr id="13" name="TextBox 12">
            <a:extLst>
              <a:ext uri="{FF2B5EF4-FFF2-40B4-BE49-F238E27FC236}">
                <a16:creationId xmlns:a16="http://schemas.microsoft.com/office/drawing/2014/main" id="{B54AE9A7-2E66-B313-512F-C254D42A1143}"/>
              </a:ext>
            </a:extLst>
          </p:cNvPr>
          <p:cNvSpPr txBox="1"/>
          <p:nvPr/>
        </p:nvSpPr>
        <p:spPr>
          <a:xfrm>
            <a:off x="4203700" y="2148704"/>
            <a:ext cx="8543791" cy="748923"/>
          </a:xfrm>
          <a:prstGeom prst="rect">
            <a:avLst/>
          </a:prstGeom>
          <a:noFill/>
        </p:spPr>
        <p:txBody>
          <a:bodyPr wrap="square" rtlCol="0">
            <a:spAutoFit/>
          </a:bodyPr>
          <a:lstStyle/>
          <a:p>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NCC</a:t>
            </a:r>
            <a:r>
              <a:rPr lang="en-AU" sz="3200" b="1" i="0" u="none" strike="noStrike" baseline="30000" dirty="0">
                <a:solidFill>
                  <a:srgbClr val="000C9E"/>
                </a:solidFill>
                <a:latin typeface="Lato Medium" panose="020F0502020204030203" pitchFamily="34" charset="0"/>
                <a:ea typeface="Lato Medium" panose="020F0502020204030203" pitchFamily="34" charset="0"/>
                <a:cs typeface="Lato Medium" panose="020F0502020204030203" pitchFamily="34" charset="0"/>
              </a:rPr>
              <a:t> </a:t>
            </a:r>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Functional and Performance Requirements:</a:t>
            </a:r>
          </a:p>
          <a:p>
            <a:pPr marR="0" algn="l" rtl="0"/>
            <a:endPar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4" name="TextBox 13">
            <a:extLst>
              <a:ext uri="{FF2B5EF4-FFF2-40B4-BE49-F238E27FC236}">
                <a16:creationId xmlns:a16="http://schemas.microsoft.com/office/drawing/2014/main" id="{BC1D177D-6A3C-9D77-8538-F0F0633F8003}"/>
              </a:ext>
            </a:extLst>
          </p:cNvPr>
          <p:cNvSpPr txBox="1"/>
          <p:nvPr/>
        </p:nvSpPr>
        <p:spPr>
          <a:xfrm>
            <a:off x="4203700" y="2596183"/>
            <a:ext cx="6946900" cy="2308324"/>
          </a:xfrm>
          <a:prstGeom prst="rect">
            <a:avLst/>
          </a:prstGeom>
          <a:noFill/>
        </p:spPr>
        <p:txBody>
          <a:bodyPr wrap="square" rtlCol="0">
            <a:spAutoFit/>
          </a:bodyPr>
          <a:lstStyle/>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 Class 1 building that is constructed in a designated bushfire prone area must be designed and constructed to:</a:t>
            </a:r>
            <a:b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endPar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Reduce the risk of ignition from a design bushfire.</a:t>
            </a:r>
          </a:p>
          <a:p>
            <a:pPr marL="342900" marR="0" indent="-342900" algn="l" rtl="0">
              <a:buFont typeface="Arial" panose="020B0604020202020204" pitchFamily="34" charset="0"/>
              <a:buChar char="•"/>
            </a:pPr>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Take account of the assessed duration and intensity of the fire actions of the design bushfire.</a:t>
            </a:r>
          </a:p>
          <a:p>
            <a:pPr marL="342900" marR="0" indent="-342900" algn="l" rtl="0">
              <a:buFont typeface="Arial" panose="020B0604020202020204" pitchFamily="34" charset="0"/>
              <a:buChar char="•"/>
            </a:pPr>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Be designed to prevent internal ignition of the building and its contents</a:t>
            </a:r>
          </a:p>
          <a:p>
            <a:pPr marL="342900" marR="0" indent="-342900" algn="l" rtl="0">
              <a:buFont typeface="Arial" panose="020B0604020202020204" pitchFamily="34" charset="0"/>
              <a:buChar char="•"/>
            </a:pPr>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Maintain the structural integrity of the building for the duration of the design bushfire.</a:t>
            </a:r>
          </a:p>
        </p:txBody>
      </p:sp>
      <p:pic>
        <p:nvPicPr>
          <p:cNvPr id="2" name="Picture 1" descr="A logo for a company&#10;&#10;Description automatically generated">
            <a:extLst>
              <a:ext uri="{FF2B5EF4-FFF2-40B4-BE49-F238E27FC236}">
                <a16:creationId xmlns:a16="http://schemas.microsoft.com/office/drawing/2014/main" id="{A7A4EEB5-D638-29E1-A37C-C87620E4ADD9}"/>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135443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8C995661-44D5-57F8-5141-FA30DBBDE0B9}"/>
              </a:ext>
            </a:extLst>
          </p:cNvPr>
          <p:cNvPicPr>
            <a:picLocks noChangeAspect="1"/>
          </p:cNvPicPr>
          <p:nvPr/>
        </p:nvPicPr>
        <p:blipFill>
          <a:blip r:embed="rId3"/>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9B492EC3-C301-DE8D-2A19-51AA43E14C9B}"/>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DESIGNING FOR BUSHFIRES</a:t>
            </a:r>
          </a:p>
        </p:txBody>
      </p:sp>
      <p:sp>
        <p:nvSpPr>
          <p:cNvPr id="6" name="TextBox 5">
            <a:extLst>
              <a:ext uri="{FF2B5EF4-FFF2-40B4-BE49-F238E27FC236}">
                <a16:creationId xmlns:a16="http://schemas.microsoft.com/office/drawing/2014/main" id="{5BC54F5B-B1C5-576E-4CC7-F370390F864F}"/>
              </a:ext>
            </a:extLst>
          </p:cNvPr>
          <p:cNvSpPr txBox="1"/>
          <p:nvPr/>
        </p:nvSpPr>
        <p:spPr>
          <a:xfrm>
            <a:off x="790709" y="1577469"/>
            <a:ext cx="9407391"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Residential buildings and associated structures constructed in designated bushfire prone areas must provide resistance to bushfires in order to reduce the danger to life and reduce the risk of the loss of the building.</a:t>
            </a:r>
          </a:p>
        </p:txBody>
      </p:sp>
      <p:sp>
        <p:nvSpPr>
          <p:cNvPr id="8" name="TextBox 7">
            <a:extLst>
              <a:ext uri="{FF2B5EF4-FFF2-40B4-BE49-F238E27FC236}">
                <a16:creationId xmlns:a16="http://schemas.microsoft.com/office/drawing/2014/main" id="{6F1852FE-F61B-0DCC-FBDF-F09CC329E1D1}"/>
              </a:ext>
            </a:extLst>
          </p:cNvPr>
          <p:cNvSpPr txBox="1"/>
          <p:nvPr/>
        </p:nvSpPr>
        <p:spPr>
          <a:xfrm>
            <a:off x="790709" y="2751845"/>
            <a:ext cx="8804227" cy="2913618"/>
          </a:xfrm>
          <a:prstGeom prst="rect">
            <a:avLst/>
          </a:prstGeom>
          <a:noFill/>
        </p:spPr>
        <p:txBody>
          <a:bodyPr wrap="square" rtlCol="0">
            <a:spAutoFit/>
          </a:bodyPr>
          <a:lstStyle/>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The Bushfire Attack Level (BAL) serves </a:t>
            </a:r>
            <a:b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as a measure for a building’s vulnerability to: </a:t>
            </a:r>
            <a:b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Ember attack</a:t>
            </a:r>
          </a:p>
          <a:p>
            <a:pPr marL="342900" marR="0" indent="-342900" algn="l" rtl="0">
              <a:buFont typeface="Arial" panose="020B0604020202020204" pitchFamily="34" charset="0"/>
              <a:buChar char="•"/>
            </a:pPr>
            <a:r>
              <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Radiant heat</a:t>
            </a:r>
          </a:p>
          <a:p>
            <a:pPr marL="342900" marR="0" indent="-342900" algn="l" rtl="0">
              <a:buFont typeface="Arial" panose="020B0604020202020204" pitchFamily="34" charset="0"/>
              <a:buChar char="•"/>
            </a:pPr>
            <a:r>
              <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Direct flame contact </a:t>
            </a:r>
          </a:p>
          <a:p>
            <a:pPr marR="0" algn="l" rtl="0"/>
            <a:endPar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It serves as the basis for determining required construction practice for bushfire protection. The BAL rating is the responsibility of the building authority in the relevant state or territory.</a:t>
            </a:r>
          </a:p>
          <a:p>
            <a:pPr marR="0" algn="l" rtl="0"/>
            <a:endParaRPr lang="en-GB"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The details provided in this document are applicable for BAL-12.5 to BAL-40. </a:t>
            </a:r>
          </a:p>
        </p:txBody>
      </p:sp>
      <p:pic>
        <p:nvPicPr>
          <p:cNvPr id="2" name="Picture 1" descr="A logo for a company&#10;&#10;Description automatically generated">
            <a:extLst>
              <a:ext uri="{FF2B5EF4-FFF2-40B4-BE49-F238E27FC236}">
                <a16:creationId xmlns:a16="http://schemas.microsoft.com/office/drawing/2014/main" id="{626EDDD8-4837-F7F0-2982-9068AE3B7FAB}"/>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55503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ostcard&#10;&#10;Description automatically generated">
            <a:extLst>
              <a:ext uri="{FF2B5EF4-FFF2-40B4-BE49-F238E27FC236}">
                <a16:creationId xmlns:a16="http://schemas.microsoft.com/office/drawing/2014/main" id="{B0E65828-770B-3CDA-0710-837DD00A567B}"/>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9855763" cy="1384995"/>
          </a:xfrm>
          <a:prstGeom prst="rect">
            <a:avLst/>
          </a:prstGeom>
          <a:noFill/>
        </p:spPr>
        <p:txBody>
          <a:bodyPr wrap="square" rtlCol="0">
            <a:spAutoFit/>
          </a:bodyPr>
          <a:lstStyle/>
          <a:p>
            <a:pPr marR="0" algn="l" rtl="0"/>
            <a:r>
              <a:rPr lang="en-AU"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APPROACHES TO BUSHFIRE RESISTANCE DESIGN</a:t>
            </a:r>
          </a:p>
        </p:txBody>
      </p:sp>
      <p:sp>
        <p:nvSpPr>
          <p:cNvPr id="7" name="TextBox 6">
            <a:extLst>
              <a:ext uri="{FF2B5EF4-FFF2-40B4-BE49-F238E27FC236}">
                <a16:creationId xmlns:a16="http://schemas.microsoft.com/office/drawing/2014/main" id="{CBD2BD77-2207-8A99-CEA6-3032632D7044}"/>
              </a:ext>
            </a:extLst>
          </p:cNvPr>
          <p:cNvSpPr txBox="1"/>
          <p:nvPr/>
        </p:nvSpPr>
        <p:spPr>
          <a:xfrm>
            <a:off x="790710" y="2170101"/>
            <a:ext cx="8015088"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There are two acceptable </a:t>
            </a:r>
            <a:r>
              <a:rPr lang="en-AU" sz="3200" b="1" i="0" u="none" strike="noStrike" baseline="30000" dirty="0" err="1">
                <a:solidFill>
                  <a:srgbClr val="00467E"/>
                </a:solidFill>
                <a:latin typeface="Lato Medium" panose="020F0502020204030203" pitchFamily="34" charset="0"/>
                <a:ea typeface="Lato Medium" panose="020F0502020204030203" pitchFamily="34" charset="0"/>
                <a:cs typeface="Lato Medium" panose="020F0502020204030203" pitchFamily="34" charset="0"/>
              </a:rPr>
              <a:t>DtS</a:t>
            </a:r>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 solutions for construction in designated bushfire prone areas, both with different approaches. </a:t>
            </a:r>
          </a:p>
        </p:txBody>
      </p:sp>
      <p:sp>
        <p:nvSpPr>
          <p:cNvPr id="8" name="TextBox 7">
            <a:extLst>
              <a:ext uri="{FF2B5EF4-FFF2-40B4-BE49-F238E27FC236}">
                <a16:creationId xmlns:a16="http://schemas.microsoft.com/office/drawing/2014/main" id="{D0DB8AEF-92ED-282D-3493-ED403431B15A}"/>
              </a:ext>
            </a:extLst>
          </p:cNvPr>
          <p:cNvSpPr txBox="1"/>
          <p:nvPr/>
        </p:nvSpPr>
        <p:spPr>
          <a:xfrm>
            <a:off x="2517732" y="3213114"/>
            <a:ext cx="3197268" cy="2144177"/>
          </a:xfrm>
          <a:prstGeom prst="rect">
            <a:avLst/>
          </a:prstGeom>
          <a:noFill/>
        </p:spPr>
        <p:txBody>
          <a:bodyPr wrap="square" rtlCol="0">
            <a:spAutoFit/>
          </a:bodyPr>
          <a:lstStyle/>
          <a:p>
            <a:pPr marR="0" algn="l" rtl="0"/>
            <a:r>
              <a:rPr lang="en-AU" sz="2500" b="1" i="0" u="none" strike="noStrike" baseline="30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AS3959:2018 – Construction </a:t>
            </a:r>
          </a:p>
          <a:p>
            <a:pPr marR="0" algn="l" rtl="0"/>
            <a:r>
              <a:rPr lang="en-AU" sz="2500" b="1" i="0" u="none" strike="noStrike" baseline="30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of buildings in bushfire prone </a:t>
            </a:r>
            <a:br>
              <a:rPr lang="en-AU" sz="2500" b="1" i="0" u="none" strike="noStrike" baseline="30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br>
            <a:r>
              <a:rPr lang="en-AU" sz="2500" b="1" i="0" u="none" strike="noStrike" baseline="30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areas</a:t>
            </a: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Design principle - improve their resistance to bushfire attack from burning embers, radiant heat, flame contact and combinations of the three attack forms.</a:t>
            </a:r>
          </a:p>
        </p:txBody>
      </p:sp>
      <p:sp>
        <p:nvSpPr>
          <p:cNvPr id="9" name="TextBox 8">
            <a:extLst>
              <a:ext uri="{FF2B5EF4-FFF2-40B4-BE49-F238E27FC236}">
                <a16:creationId xmlns:a16="http://schemas.microsoft.com/office/drawing/2014/main" id="{CADA8FFE-2E9F-C85D-E021-D50D2B2A75E1}"/>
              </a:ext>
            </a:extLst>
          </p:cNvPr>
          <p:cNvSpPr txBox="1"/>
          <p:nvPr/>
        </p:nvSpPr>
        <p:spPr>
          <a:xfrm>
            <a:off x="7780751" y="3221383"/>
            <a:ext cx="3430044" cy="2092881"/>
          </a:xfrm>
          <a:prstGeom prst="rect">
            <a:avLst/>
          </a:prstGeom>
          <a:noFill/>
        </p:spPr>
        <p:txBody>
          <a:bodyPr wrap="square" rtlCol="0">
            <a:spAutoFit/>
          </a:bodyPr>
          <a:lstStyle/>
          <a:p>
            <a:pPr marR="0" algn="l" rtl="0"/>
            <a:r>
              <a:rPr lang="en-AU" sz="2500" b="1" i="0" u="none" strike="noStrike" baseline="30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NASH NS300 – NASH Standard Steel Framed Construction in Bushfire Areas 2021</a:t>
            </a:r>
            <a:endParaRPr lang="en-AU" sz="2500" b="1" baseline="30000"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a:p>
            <a:pPr marR="0" algn="l" rtl="0"/>
            <a:r>
              <a:rPr lang="en-AU" sz="24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Design principle - reduce the risk of ignition from bushfire attack involving embers, radiant heat and direct flame impingement using non-combustible building materials.</a:t>
            </a:r>
          </a:p>
        </p:txBody>
      </p:sp>
      <p:pic>
        <p:nvPicPr>
          <p:cNvPr id="2" name="Picture 1" descr="A logo for a company&#10;&#10;Description automatically generated">
            <a:extLst>
              <a:ext uri="{FF2B5EF4-FFF2-40B4-BE49-F238E27FC236}">
                <a16:creationId xmlns:a16="http://schemas.microsoft.com/office/drawing/2014/main" id="{712ADD3A-BC42-2BB8-CA28-19ACE6CB1387}"/>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271854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iagram&#10;&#10;Description automatically generated">
            <a:extLst>
              <a:ext uri="{FF2B5EF4-FFF2-40B4-BE49-F238E27FC236}">
                <a16:creationId xmlns:a16="http://schemas.microsoft.com/office/drawing/2014/main" id="{15361D37-D27D-2528-E2B4-A425441A0F34}"/>
              </a:ext>
            </a:extLst>
          </p:cNvPr>
          <p:cNvPicPr>
            <a:picLocks noChangeAspect="1"/>
          </p:cNvPicPr>
          <p:nvPr/>
        </p:nvPicPr>
        <p:blipFill>
          <a:blip r:embed="rId3"/>
          <a:stretch>
            <a:fillRect/>
          </a:stretch>
        </p:blipFill>
        <p:spPr>
          <a:xfrm>
            <a:off x="0" y="0"/>
            <a:ext cx="12192000" cy="6866906"/>
          </a:xfrm>
          <a:prstGeom prst="rect">
            <a:avLst/>
          </a:prstGeom>
        </p:spPr>
      </p:pic>
      <p:pic>
        <p:nvPicPr>
          <p:cNvPr id="4" name="Picture 3" descr="A close-up of a diagram&#10;&#10;Description automatically generated">
            <a:extLst>
              <a:ext uri="{FF2B5EF4-FFF2-40B4-BE49-F238E27FC236}">
                <a16:creationId xmlns:a16="http://schemas.microsoft.com/office/drawing/2014/main" id="{5AFC6765-339F-BCC6-5C74-7CA2E77E6842}"/>
              </a:ext>
            </a:extLst>
          </p:cNvPr>
          <p:cNvPicPr>
            <a:picLocks noChangeAspect="1"/>
          </p:cNvPicPr>
          <p:nvPr/>
        </p:nvPicPr>
        <p:blipFill>
          <a:blip r:embed="rId4"/>
          <a:stretch>
            <a:fillRect/>
          </a:stretch>
        </p:blipFill>
        <p:spPr>
          <a:xfrm>
            <a:off x="-16799" y="0"/>
            <a:ext cx="12208799" cy="6858000"/>
          </a:xfrm>
          <a:prstGeom prst="rect">
            <a:avLst/>
          </a:prstGeom>
        </p:spPr>
      </p:pic>
      <p:sp>
        <p:nvSpPr>
          <p:cNvPr id="5" name="TextBox 4">
            <a:extLst>
              <a:ext uri="{FF2B5EF4-FFF2-40B4-BE49-F238E27FC236}">
                <a16:creationId xmlns:a16="http://schemas.microsoft.com/office/drawing/2014/main" id="{3313B59C-E5B0-DC13-7E19-E88494C9935C}"/>
              </a:ext>
            </a:extLst>
          </p:cNvPr>
          <p:cNvSpPr txBox="1"/>
          <p:nvPr/>
        </p:nvSpPr>
        <p:spPr>
          <a:xfrm>
            <a:off x="778834" y="943246"/>
            <a:ext cx="11196048" cy="707886"/>
          </a:xfrm>
          <a:prstGeom prst="rect">
            <a:avLst/>
          </a:prstGeom>
          <a:noFill/>
        </p:spPr>
        <p:txBody>
          <a:bodyPr wrap="square" rtlCol="0">
            <a:spAutoFit/>
          </a:bodyPr>
          <a:lstStyle/>
          <a:p>
            <a:pPr marR="0" algn="l" rtl="0"/>
            <a:r>
              <a:rPr lang="en-GB" sz="6000" b="0" i="0" u="none" strike="noStrike" baseline="30000" dirty="0">
                <a:solidFill>
                  <a:srgbClr val="00467E"/>
                </a:solidFill>
                <a:latin typeface="Gotham Light" pitchFamily="50" charset="0"/>
              </a:rPr>
              <a:t>COMPLIANCE PATHWAYS</a:t>
            </a:r>
          </a:p>
        </p:txBody>
      </p:sp>
      <p:sp>
        <p:nvSpPr>
          <p:cNvPr id="6" name="TextBox 5">
            <a:extLst>
              <a:ext uri="{FF2B5EF4-FFF2-40B4-BE49-F238E27FC236}">
                <a16:creationId xmlns:a16="http://schemas.microsoft.com/office/drawing/2014/main" id="{0E9E2B6A-3009-B493-0E99-8335C3575A87}"/>
              </a:ext>
            </a:extLst>
          </p:cNvPr>
          <p:cNvSpPr txBox="1"/>
          <p:nvPr/>
        </p:nvSpPr>
        <p:spPr>
          <a:xfrm>
            <a:off x="790709" y="1577469"/>
            <a:ext cx="6637225"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Process Flowchart for Determining Pathway in Accordance with Design</a:t>
            </a:r>
          </a:p>
        </p:txBody>
      </p:sp>
      <p:sp>
        <p:nvSpPr>
          <p:cNvPr id="7" name="TextBox 6">
            <a:extLst>
              <a:ext uri="{FF2B5EF4-FFF2-40B4-BE49-F238E27FC236}">
                <a16:creationId xmlns:a16="http://schemas.microsoft.com/office/drawing/2014/main" id="{244F27D4-0964-5452-392B-97A69E7DC091}"/>
              </a:ext>
            </a:extLst>
          </p:cNvPr>
          <p:cNvSpPr txBox="1"/>
          <p:nvPr/>
        </p:nvSpPr>
        <p:spPr>
          <a:xfrm>
            <a:off x="790709" y="2354655"/>
            <a:ext cx="6436809" cy="3426579"/>
          </a:xfrm>
          <a:prstGeom prst="rect">
            <a:avLst/>
          </a:prstGeom>
          <a:noFill/>
        </p:spPr>
        <p:txBody>
          <a:bodyPr wrap="square" rtlCol="0">
            <a:spAutoFit/>
          </a:bodyPr>
          <a:lstStyle/>
          <a:p>
            <a:pPr marL="342900" marR="0" indent="-342900" algn="l" rtl="0">
              <a:buFont typeface="Arial" panose="020B0604020202020204" pitchFamily="34" charset="0"/>
              <a:buChar char="•"/>
            </a:pPr>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Flowchart makes it easy to discern what compliance pathway is suitable for the design of the building.</a:t>
            </a:r>
            <a:b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Quick reference for installers to understand commonalities between construction approaches and standards. Installer actions are based off the construction standard.</a:t>
            </a:r>
            <a:b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The choice of framing and cladding materials will have an impact on the available construction approaches available.</a:t>
            </a:r>
            <a:b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Important – construction must follow one pathway or another, they are not interchangeable e.g. a roof built to one standard does not comply with a wall built to another.</a:t>
            </a:r>
          </a:p>
        </p:txBody>
      </p:sp>
      <p:pic>
        <p:nvPicPr>
          <p:cNvPr id="2" name="Picture 1" descr="A logo for a company&#10;&#10;Description automatically generated">
            <a:extLst>
              <a:ext uri="{FF2B5EF4-FFF2-40B4-BE49-F238E27FC236}">
                <a16:creationId xmlns:a16="http://schemas.microsoft.com/office/drawing/2014/main" id="{CE4F7ECE-7C2B-8DF2-943E-B181DD7AFFD5}"/>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163710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roofing project&#10;&#10;Description automatically generated with medium confidence">
            <a:extLst>
              <a:ext uri="{FF2B5EF4-FFF2-40B4-BE49-F238E27FC236}">
                <a16:creationId xmlns:a16="http://schemas.microsoft.com/office/drawing/2014/main" id="{F65ACC0E-FC98-FCE1-EE6B-DC8E9E9B412D}"/>
              </a:ext>
            </a:extLst>
          </p:cNvPr>
          <p:cNvPicPr>
            <a:picLocks noChangeAspect="1"/>
          </p:cNvPicPr>
          <p:nvPr/>
        </p:nvPicPr>
        <p:blipFill>
          <a:blip r:embed="rId3"/>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0B4DB872-F540-4C27-F4C6-B4F96594D3D0}"/>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ROOF DETAILING FOR INSTALLERS</a:t>
            </a:r>
          </a:p>
        </p:txBody>
      </p:sp>
      <p:sp>
        <p:nvSpPr>
          <p:cNvPr id="3" name="TextBox 2">
            <a:extLst>
              <a:ext uri="{FF2B5EF4-FFF2-40B4-BE49-F238E27FC236}">
                <a16:creationId xmlns:a16="http://schemas.microsoft.com/office/drawing/2014/main" id="{168ED408-C729-044C-A8CB-66FABDC2C3A0}"/>
              </a:ext>
            </a:extLst>
          </p:cNvPr>
          <p:cNvSpPr txBox="1"/>
          <p:nvPr/>
        </p:nvSpPr>
        <p:spPr>
          <a:xfrm>
            <a:off x="790710" y="1577469"/>
            <a:ext cx="4269806"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Easy to understand key differences between approaches</a:t>
            </a:r>
          </a:p>
        </p:txBody>
      </p:sp>
      <p:sp>
        <p:nvSpPr>
          <p:cNvPr id="4" name="TextBox 3">
            <a:extLst>
              <a:ext uri="{FF2B5EF4-FFF2-40B4-BE49-F238E27FC236}">
                <a16:creationId xmlns:a16="http://schemas.microsoft.com/office/drawing/2014/main" id="{813ED3EB-AA4A-8088-3DDB-1A62DAAA35AC}"/>
              </a:ext>
            </a:extLst>
          </p:cNvPr>
          <p:cNvSpPr txBox="1"/>
          <p:nvPr/>
        </p:nvSpPr>
        <p:spPr>
          <a:xfrm>
            <a:off x="790710" y="2392233"/>
            <a:ext cx="4770846" cy="3426579"/>
          </a:xfrm>
          <a:prstGeom prst="rect">
            <a:avLst/>
          </a:prstGeom>
          <a:noFill/>
        </p:spPr>
        <p:txBody>
          <a:bodyPr wrap="square" rtlCol="0">
            <a:spAutoFit/>
          </a:bodyPr>
          <a:lstStyle/>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These details are interpretations from the NASH Bushfire standard and AS3959. They are generally the minimum standard for bushfire design.</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It is important to consider other performance requirements of roofs and walls when designing for bushfire.</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Installation of pliable membranes must conform to the requirements of AS4200.2. Installation of insulation must conform to the requirements of AS3999. </a:t>
            </a:r>
          </a:p>
        </p:txBody>
      </p:sp>
      <p:pic>
        <p:nvPicPr>
          <p:cNvPr id="5" name="Picture 4" descr="A logo for a company&#10;&#10;Description automatically generated">
            <a:extLst>
              <a:ext uri="{FF2B5EF4-FFF2-40B4-BE49-F238E27FC236}">
                <a16:creationId xmlns:a16="http://schemas.microsoft.com/office/drawing/2014/main" id="{AB24E877-A0DC-0D2A-D351-F8BD74221FAB}"/>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24622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roof truss&#10;&#10;Description automatically generated">
            <a:extLst>
              <a:ext uri="{FF2B5EF4-FFF2-40B4-BE49-F238E27FC236}">
                <a16:creationId xmlns:a16="http://schemas.microsoft.com/office/drawing/2014/main" id="{2449E876-35F9-2E86-C037-154092F61B8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B4DB872-F540-4C27-F4C6-B4F96594D3D0}"/>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WALLING DETAILING FOR INSTALLERS</a:t>
            </a:r>
          </a:p>
        </p:txBody>
      </p:sp>
      <p:sp>
        <p:nvSpPr>
          <p:cNvPr id="3" name="TextBox 2">
            <a:extLst>
              <a:ext uri="{FF2B5EF4-FFF2-40B4-BE49-F238E27FC236}">
                <a16:creationId xmlns:a16="http://schemas.microsoft.com/office/drawing/2014/main" id="{168ED408-C729-044C-A8CB-66FABDC2C3A0}"/>
              </a:ext>
            </a:extLst>
          </p:cNvPr>
          <p:cNvSpPr txBox="1"/>
          <p:nvPr/>
        </p:nvSpPr>
        <p:spPr>
          <a:xfrm>
            <a:off x="790710" y="1577469"/>
            <a:ext cx="4269806"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Easy to understand key differences between approaches</a:t>
            </a:r>
          </a:p>
        </p:txBody>
      </p:sp>
      <p:sp>
        <p:nvSpPr>
          <p:cNvPr id="4" name="TextBox 3">
            <a:extLst>
              <a:ext uri="{FF2B5EF4-FFF2-40B4-BE49-F238E27FC236}">
                <a16:creationId xmlns:a16="http://schemas.microsoft.com/office/drawing/2014/main" id="{813ED3EB-AA4A-8088-3DDB-1A62DAAA35AC}"/>
              </a:ext>
            </a:extLst>
          </p:cNvPr>
          <p:cNvSpPr txBox="1"/>
          <p:nvPr/>
        </p:nvSpPr>
        <p:spPr>
          <a:xfrm>
            <a:off x="790710" y="2392233"/>
            <a:ext cx="4428990" cy="3426579"/>
          </a:xfrm>
          <a:prstGeom prst="rect">
            <a:avLst/>
          </a:prstGeom>
          <a:noFill/>
        </p:spPr>
        <p:txBody>
          <a:bodyPr wrap="square" rtlCol="0">
            <a:spAutoFit/>
          </a:bodyPr>
          <a:lstStyle/>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These details are interpretations from the NASH Bushfire standard and AS3959. They are generally the minimum standard for bushfire design.</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It is important to consider other </a:t>
            </a:r>
            <a:b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br>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performance requirements of roofs and walls when designing for bushfire.</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Installation of pliable membranes must conform to the requirements of AS4200.2. Installation of insulation must conform to the requirements of AS3999. </a:t>
            </a:r>
          </a:p>
        </p:txBody>
      </p:sp>
      <p:pic>
        <p:nvPicPr>
          <p:cNvPr id="5" name="Picture 4" descr="A logo for a company&#10;&#10;Description automatically generated">
            <a:extLst>
              <a:ext uri="{FF2B5EF4-FFF2-40B4-BE49-F238E27FC236}">
                <a16:creationId xmlns:a16="http://schemas.microsoft.com/office/drawing/2014/main" id="{48E6740B-BF5E-96C1-50F3-6DEF0A05C9D0}"/>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691470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1AECA5D80BC458E33A67BC4745549" ma:contentTypeVersion="17" ma:contentTypeDescription="Create a new document." ma:contentTypeScope="" ma:versionID="930a78fac876db225c29b7aeed87a854">
  <xsd:schema xmlns:xsd="http://www.w3.org/2001/XMLSchema" xmlns:xs="http://www.w3.org/2001/XMLSchema" xmlns:p="http://schemas.microsoft.com/office/2006/metadata/properties" xmlns:ns2="7b908c4f-0f3a-4f42-825c-b60d611e09c2" xmlns:ns3="4adceb62-ef84-4abb-aa9c-7102cb8fdd45" targetNamespace="http://schemas.microsoft.com/office/2006/metadata/properties" ma:root="true" ma:fieldsID="aed7927544f5646061f48d8e856c4caf" ns2:_="" ns3:_="">
    <xsd:import namespace="7b908c4f-0f3a-4f42-825c-b60d611e09c2"/>
    <xsd:import namespace="4adceb62-ef84-4abb-aa9c-7102cb8fdd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08c4f-0f3a-4f42-825c-b60d611e09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bf47a-f6ca-4b6c-a896-b8359ca3f1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ceb62-ef84-4abb-aa9c-7102cb8fdd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3d88f8-a8df-4ec0-b05e-efe4e8f30118}" ma:internalName="TaxCatchAll" ma:showField="CatchAllData" ma:web="4adceb62-ef84-4abb-aa9c-7102cb8fd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adceb62-ef84-4abb-aa9c-7102cb8fdd45" xsi:nil="true"/>
    <lcf76f155ced4ddcb4097134ff3c332f xmlns="7b908c4f-0f3a-4f42-825c-b60d611e09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0CC85E-78D7-493E-ADCB-1BDF3326814B}"/>
</file>

<file path=customXml/itemProps2.xml><?xml version="1.0" encoding="utf-8"?>
<ds:datastoreItem xmlns:ds="http://schemas.openxmlformats.org/officeDocument/2006/customXml" ds:itemID="{37F1AD16-3CEC-4A57-8F11-B370656E35DE}"/>
</file>

<file path=customXml/itemProps3.xml><?xml version="1.0" encoding="utf-8"?>
<ds:datastoreItem xmlns:ds="http://schemas.openxmlformats.org/officeDocument/2006/customXml" ds:itemID="{FEE526E4-6F51-47FA-AB6B-3EE3E28B3824}"/>
</file>

<file path=docProps/app.xml><?xml version="1.0" encoding="utf-8"?>
<Properties xmlns="http://schemas.openxmlformats.org/officeDocument/2006/extended-properties" xmlns:vt="http://schemas.openxmlformats.org/officeDocument/2006/docPropsVTypes">
  <TotalTime>3417</TotalTime>
  <Words>1272</Words>
  <Application>Microsoft Office PowerPoint</Application>
  <PresentationFormat>Widescreen</PresentationFormat>
  <Paragraphs>115</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Gotham Light</vt:lpstr>
      <vt:lpstr>Lato</vt:lpstr>
      <vt:lpstr>Lato Black</vt:lpstr>
      <vt:lpstr>Lato Light</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gino@brandignition.com.au</dc:creator>
  <cp:lastModifiedBy>Lane, Kate</cp:lastModifiedBy>
  <cp:revision>47</cp:revision>
  <cp:lastPrinted>2023-08-14T04:13:10Z</cp:lastPrinted>
  <dcterms:created xsi:type="dcterms:W3CDTF">2022-10-05T01:15:27Z</dcterms:created>
  <dcterms:modified xsi:type="dcterms:W3CDTF">2023-09-07T05:28:28Z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0x01010096E1AECA5D80BC458E33A67BC4745549</vt:lpwstr>
  </property>
</Properties>
</file>